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257" r:id="rId3"/>
    <p:sldId id="258" r:id="rId4"/>
    <p:sldId id="259" r:id="rId5"/>
    <p:sldId id="263" r:id="rId6"/>
    <p:sldId id="264" r:id="rId7"/>
    <p:sldId id="292" r:id="rId8"/>
    <p:sldId id="342" r:id="rId9"/>
    <p:sldId id="272" r:id="rId10"/>
    <p:sldId id="273" r:id="rId11"/>
    <p:sldId id="274" r:id="rId12"/>
    <p:sldId id="270" r:id="rId13"/>
    <p:sldId id="269" r:id="rId14"/>
    <p:sldId id="277" r:id="rId15"/>
    <p:sldId id="275" r:id="rId16"/>
    <p:sldId id="276" r:id="rId17"/>
    <p:sldId id="260" r:id="rId18"/>
    <p:sldId id="289" r:id="rId19"/>
    <p:sldId id="280" r:id="rId20"/>
    <p:sldId id="281" r:id="rId21"/>
    <p:sldId id="282" r:id="rId22"/>
    <p:sldId id="283" r:id="rId23"/>
    <p:sldId id="284" r:id="rId24"/>
    <p:sldId id="285" r:id="rId25"/>
    <p:sldId id="286" r:id="rId26"/>
    <p:sldId id="291" r:id="rId27"/>
    <p:sldId id="290" r:id="rId28"/>
    <p:sldId id="261" r:id="rId29"/>
    <p:sldId id="309" r:id="rId30"/>
    <p:sldId id="311" r:id="rId31"/>
    <p:sldId id="312" r:id="rId32"/>
    <p:sldId id="310" r:id="rId33"/>
    <p:sldId id="308" r:id="rId34"/>
    <p:sldId id="313" r:id="rId35"/>
    <p:sldId id="314" r:id="rId36"/>
    <p:sldId id="315" r:id="rId37"/>
    <p:sldId id="317" r:id="rId38"/>
    <p:sldId id="351" r:id="rId39"/>
    <p:sldId id="352" r:id="rId40"/>
    <p:sldId id="353" r:id="rId41"/>
    <p:sldId id="316" r:id="rId42"/>
    <p:sldId id="318" r:id="rId43"/>
    <p:sldId id="262" r:id="rId44"/>
    <p:sldId id="325" r:id="rId45"/>
    <p:sldId id="328" r:id="rId46"/>
    <p:sldId id="329" r:id="rId47"/>
    <p:sldId id="330" r:id="rId48"/>
    <p:sldId id="331" r:id="rId49"/>
    <p:sldId id="332" r:id="rId50"/>
    <p:sldId id="334" r:id="rId51"/>
    <p:sldId id="335" r:id="rId52"/>
    <p:sldId id="336" r:id="rId53"/>
    <p:sldId id="323" r:id="rId54"/>
    <p:sldId id="340" r:id="rId55"/>
    <p:sldId id="343" r:id="rId56"/>
    <p:sldId id="344" r:id="rId57"/>
    <p:sldId id="345" r:id="rId58"/>
    <p:sldId id="346" r:id="rId59"/>
    <p:sldId id="347" r:id="rId60"/>
    <p:sldId id="348" r:id="rId61"/>
    <p:sldId id="321" r:id="rId62"/>
    <p:sldId id="299" r:id="rId63"/>
    <p:sldId id="300" r:id="rId64"/>
    <p:sldId id="337" r:id="rId65"/>
    <p:sldId id="302" r:id="rId66"/>
    <p:sldId id="303" r:id="rId67"/>
    <p:sldId id="349" r:id="rId68"/>
    <p:sldId id="338" r:id="rId69"/>
    <p:sldId id="339" r:id="rId70"/>
    <p:sldId id="320" r:id="rId71"/>
    <p:sldId id="324" r:id="rId72"/>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5" autoAdjust="0"/>
    <p:restoredTop sz="94660"/>
  </p:normalViewPr>
  <p:slideViewPr>
    <p:cSldViewPr snapToGrid="0">
      <p:cViewPr varScale="1">
        <p:scale>
          <a:sx n="73" d="100"/>
          <a:sy n="73" d="100"/>
        </p:scale>
        <p:origin x="96" y="5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4DF42-D2CB-4380-A146-165F8FA315F9}" type="datetimeFigureOut">
              <a:rPr lang="LID4096" smtClean="0"/>
              <a:t>07/23/2021</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9F137-7A82-4F51-96BB-AF47808C68C1}" type="slidenum">
              <a:rPr lang="LID4096" smtClean="0"/>
              <a:t>‹#›</a:t>
            </a:fld>
            <a:endParaRPr lang="LID4096"/>
          </a:p>
        </p:txBody>
      </p:sp>
    </p:spTree>
    <p:extLst>
      <p:ext uri="{BB962C8B-B14F-4D97-AF65-F5344CB8AC3E}">
        <p14:creationId xmlns:p14="http://schemas.microsoft.com/office/powerpoint/2010/main" val="37070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the-spekboom/how-math-and-data-science-made-liverpool-the-best-team-on-the-planet-a72d50b325"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liverpool.com/liverpool-fc-news/features/liverpool-transfer-news-jurgen-klopp-1756968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better-heatmaps-and-correlation-matrix-plots-in-python-41445d0f2be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an-introduction-to-discretization-in-data-science-55ef8c9775a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scientist requires an integrated skill set spanning mathematics, machine learning, artificial intelligence, statistics, databases, and optimization, along with a deep understanding of the craft of problem formulation to engineer effective solutions.</a:t>
            </a:r>
          </a:p>
          <a:p>
            <a:endParaRPr lang="en-US" dirty="0"/>
          </a:p>
          <a:p>
            <a:r>
              <a:rPr lang="en-US" dirty="0"/>
              <a:t>Example, let’s say I take the test scores from one university. Does the model I create translate to every university or is it restricted to only the people I already of data for. Sometimes its useful to draw insights on past data to explain why an outcome occurred. What is more valuable is taking past data and using it to extract knowledge of what the outcomes will be for new events.</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6</a:t>
            </a:fld>
            <a:endParaRPr lang="LID4096"/>
          </a:p>
        </p:txBody>
      </p:sp>
    </p:spTree>
    <p:extLst>
      <p:ext uri="{BB962C8B-B14F-4D97-AF65-F5344CB8AC3E}">
        <p14:creationId xmlns:p14="http://schemas.microsoft.com/office/powerpoint/2010/main" val="93966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a:t>
            </a:r>
            <a:r>
              <a:rPr lang="en-US" dirty="0" err="1">
                <a:hlinkClick r:id="rId3"/>
              </a:rPr>
              <a:t>Transformat</a:t>
            </a:r>
            <a:endParaRPr lang="en-US" dirty="0">
              <a:hlinkClick r:id="rId3"/>
            </a:endParaRPr>
          </a:p>
          <a:p>
            <a:r>
              <a:rPr lang="en-US" dirty="0">
                <a:hlinkClick r:id="rId4"/>
              </a:rPr>
              <a:t>Data Transformation. Understanding why the “Unsexy”… | by Goutham </a:t>
            </a:r>
            <a:r>
              <a:rPr lang="en-US" dirty="0" err="1">
                <a:hlinkClick r:id="rId4"/>
              </a:rPr>
              <a:t>Dommaraju</a:t>
            </a:r>
            <a:r>
              <a:rPr lang="en-US" dirty="0">
                <a:hlinkClick r:id="rId4"/>
              </a:rPr>
              <a:t> | Towards Data </a:t>
            </a:r>
            <a:r>
              <a:rPr lang="en-US" dirty="0" err="1">
                <a:hlinkClick r:id="rId4"/>
              </a:rPr>
              <a:t>Science</a:t>
            </a:r>
            <a:r>
              <a:rPr lang="en-US" dirty="0" err="1">
                <a:hlinkClick r:id="rId3"/>
              </a:rPr>
              <a:t>ions</a:t>
            </a:r>
            <a:r>
              <a:rPr lang="en-US" dirty="0">
                <a:hlinkClick r:id="rId3"/>
              </a:rPr>
              <a:t>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38</a:t>
            </a:fld>
            <a:endParaRPr lang="LID4096"/>
          </a:p>
        </p:txBody>
      </p:sp>
    </p:spTree>
    <p:extLst>
      <p:ext uri="{BB962C8B-B14F-4D97-AF65-F5344CB8AC3E}">
        <p14:creationId xmlns:p14="http://schemas.microsoft.com/office/powerpoint/2010/main" val="309469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a:t>
            </a:r>
            <a:r>
              <a:rPr lang="en-US" dirty="0" err="1">
                <a:hlinkClick r:id="rId3"/>
              </a:rPr>
              <a:t>Transformat</a:t>
            </a:r>
            <a:endParaRPr lang="en-US" dirty="0">
              <a:hlinkClick r:id="rId3"/>
            </a:endParaRPr>
          </a:p>
          <a:p>
            <a:r>
              <a:rPr lang="en-US" dirty="0">
                <a:hlinkClick r:id="rId4"/>
              </a:rPr>
              <a:t>Data Transformation. Understanding why the “Unsexy”… | by Goutham </a:t>
            </a:r>
            <a:r>
              <a:rPr lang="en-US" dirty="0" err="1">
                <a:hlinkClick r:id="rId4"/>
              </a:rPr>
              <a:t>Dommaraju</a:t>
            </a:r>
            <a:r>
              <a:rPr lang="en-US" dirty="0">
                <a:hlinkClick r:id="rId4"/>
              </a:rPr>
              <a:t> | Towards Data </a:t>
            </a:r>
            <a:r>
              <a:rPr lang="en-US" dirty="0" err="1">
                <a:hlinkClick r:id="rId4"/>
              </a:rPr>
              <a:t>Science</a:t>
            </a:r>
            <a:r>
              <a:rPr lang="en-US" dirty="0" err="1">
                <a:hlinkClick r:id="rId3"/>
              </a:rPr>
              <a:t>ions</a:t>
            </a:r>
            <a:r>
              <a:rPr lang="en-US" dirty="0">
                <a:hlinkClick r:id="rId3"/>
              </a:rPr>
              <a:t>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39</a:t>
            </a:fld>
            <a:endParaRPr lang="LID4096"/>
          </a:p>
        </p:txBody>
      </p:sp>
    </p:spTree>
    <p:extLst>
      <p:ext uri="{BB962C8B-B14F-4D97-AF65-F5344CB8AC3E}">
        <p14:creationId xmlns:p14="http://schemas.microsoft.com/office/powerpoint/2010/main" val="38823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a:t>
            </a:r>
            <a:r>
              <a:rPr lang="en-US" dirty="0" err="1">
                <a:hlinkClick r:id="rId3"/>
              </a:rPr>
              <a:t>Transformat</a:t>
            </a:r>
            <a:endParaRPr lang="en-US" dirty="0">
              <a:hlinkClick r:id="rId3"/>
            </a:endParaRPr>
          </a:p>
          <a:p>
            <a:r>
              <a:rPr lang="en-US" dirty="0">
                <a:hlinkClick r:id="rId4"/>
              </a:rPr>
              <a:t>Data Transformation. Understanding why the “Unsexy”… | by Goutham </a:t>
            </a:r>
            <a:r>
              <a:rPr lang="en-US" dirty="0" err="1">
                <a:hlinkClick r:id="rId4"/>
              </a:rPr>
              <a:t>Dommaraju</a:t>
            </a:r>
            <a:r>
              <a:rPr lang="en-US" dirty="0">
                <a:hlinkClick r:id="rId4"/>
              </a:rPr>
              <a:t> | Towards Data </a:t>
            </a:r>
            <a:r>
              <a:rPr lang="en-US" dirty="0" err="1">
                <a:hlinkClick r:id="rId4"/>
              </a:rPr>
              <a:t>Science</a:t>
            </a:r>
            <a:r>
              <a:rPr lang="en-US" dirty="0" err="1">
                <a:hlinkClick r:id="rId3"/>
              </a:rPr>
              <a:t>ions</a:t>
            </a:r>
            <a:r>
              <a:rPr lang="en-US" dirty="0">
                <a:hlinkClick r:id="rId3"/>
              </a:rPr>
              <a:t>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40</a:t>
            </a:fld>
            <a:endParaRPr lang="LID4096"/>
          </a:p>
        </p:txBody>
      </p:sp>
    </p:spTree>
    <p:extLst>
      <p:ext uri="{BB962C8B-B14F-4D97-AF65-F5344CB8AC3E}">
        <p14:creationId xmlns:p14="http://schemas.microsoft.com/office/powerpoint/2010/main" val="224018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majority of machine learning is algorithms. You supply some data and the algorithm iterates over the data and alters the model coefficients until the model performs to a specified performance metric. In order to achieve the performance, the algorithm uses the loss function to modify model coefficients. Different loss functions alter coefficients differently. Thus, picking the right loss function for the problem at hand is important.</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45</a:t>
            </a:fld>
            <a:endParaRPr lang="LID4096"/>
          </a:p>
        </p:txBody>
      </p:sp>
    </p:spTree>
    <p:extLst>
      <p:ext uri="{BB962C8B-B14F-4D97-AF65-F5344CB8AC3E}">
        <p14:creationId xmlns:p14="http://schemas.microsoft.com/office/powerpoint/2010/main" val="3969748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https://towardsdatascience.com/understanding-auc-roc-curve-68b2303cc9c5</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46</a:t>
            </a:fld>
            <a:endParaRPr lang="LID4096"/>
          </a:p>
        </p:txBody>
      </p:sp>
    </p:spTree>
    <p:extLst>
      <p:ext uri="{BB962C8B-B14F-4D97-AF65-F5344CB8AC3E}">
        <p14:creationId xmlns:p14="http://schemas.microsoft.com/office/powerpoint/2010/main" val="947828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47</a:t>
            </a:fld>
            <a:endParaRPr lang="LID4096"/>
          </a:p>
        </p:txBody>
      </p:sp>
    </p:spTree>
    <p:extLst>
      <p:ext uri="{BB962C8B-B14F-4D97-AF65-F5344CB8AC3E}">
        <p14:creationId xmlns:p14="http://schemas.microsoft.com/office/powerpoint/2010/main" val="38852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48</a:t>
            </a:fld>
            <a:endParaRPr lang="LID4096"/>
          </a:p>
        </p:txBody>
      </p:sp>
    </p:spTree>
    <p:extLst>
      <p:ext uri="{BB962C8B-B14F-4D97-AF65-F5344CB8AC3E}">
        <p14:creationId xmlns:p14="http://schemas.microsoft.com/office/powerpoint/2010/main" val="403992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a:t>
            </a:r>
          </a:p>
          <a:p>
            <a:r>
              <a:rPr lang="en-US" dirty="0"/>
              <a:t>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49</a:t>
            </a:fld>
            <a:endParaRPr lang="LID4096"/>
          </a:p>
        </p:txBody>
      </p:sp>
    </p:spTree>
    <p:extLst>
      <p:ext uri="{BB962C8B-B14F-4D97-AF65-F5344CB8AC3E}">
        <p14:creationId xmlns:p14="http://schemas.microsoft.com/office/powerpoint/2010/main" val="2383241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63</a:t>
            </a:fld>
            <a:endParaRPr lang="LID4096"/>
          </a:p>
        </p:txBody>
      </p:sp>
    </p:spTree>
    <p:extLst>
      <p:ext uri="{BB962C8B-B14F-4D97-AF65-F5344CB8AC3E}">
        <p14:creationId xmlns:p14="http://schemas.microsoft.com/office/powerpoint/2010/main" val="4104750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64</a:t>
            </a:fld>
            <a:endParaRPr lang="LID4096"/>
          </a:p>
        </p:txBody>
      </p:sp>
    </p:spTree>
    <p:extLst>
      <p:ext uri="{BB962C8B-B14F-4D97-AF65-F5344CB8AC3E}">
        <p14:creationId xmlns:p14="http://schemas.microsoft.com/office/powerpoint/2010/main" val="3514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three examples of voice recognition. Amazon’s Alexa, Apple’s Siri, and Microsoft’s Cortana.</a:t>
            </a:r>
          </a:p>
          <a:p>
            <a:endParaRPr lang="en-US" dirty="0"/>
          </a:p>
          <a:p>
            <a:r>
              <a:rPr lang="en-US" dirty="0"/>
              <a:t>They all have voice recognition features or options that can be enabled that help each device recognize the voice that is speaking. Each of us comes from a different place in the country. You can imagine that a Bostonian does not have the same accent as someone in the South. Enabling these devices to train their speech to text models based on the individual can decrease the number of times it is thinking you want to look up a mime instead of the number 9.</a:t>
            </a:r>
          </a:p>
          <a:p>
            <a:endParaRPr lang="en-US" dirty="0"/>
          </a:p>
          <a:p>
            <a:r>
              <a:rPr lang="en-US" dirty="0"/>
              <a:t>What value is extracted from this data?</a:t>
            </a:r>
          </a:p>
          <a:p>
            <a:r>
              <a:rPr lang="en-US" dirty="0"/>
              <a:t>	Increase user experience leading to increase use of product leading to increased loyalty and likelihood of returning customer.</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10</a:t>
            </a:fld>
            <a:endParaRPr lang="LID4096"/>
          </a:p>
        </p:txBody>
      </p:sp>
    </p:spTree>
    <p:extLst>
      <p:ext uri="{BB962C8B-B14F-4D97-AF65-F5344CB8AC3E}">
        <p14:creationId xmlns:p14="http://schemas.microsoft.com/office/powerpoint/2010/main" val="3019502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65</a:t>
            </a:fld>
            <a:endParaRPr lang="LID4096"/>
          </a:p>
        </p:txBody>
      </p:sp>
    </p:spTree>
    <p:extLst>
      <p:ext uri="{BB962C8B-B14F-4D97-AF65-F5344CB8AC3E}">
        <p14:creationId xmlns:p14="http://schemas.microsoft.com/office/powerpoint/2010/main" val="2824419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66</a:t>
            </a:fld>
            <a:endParaRPr lang="LID4096"/>
          </a:p>
        </p:txBody>
      </p:sp>
    </p:spTree>
    <p:extLst>
      <p:ext uri="{BB962C8B-B14F-4D97-AF65-F5344CB8AC3E}">
        <p14:creationId xmlns:p14="http://schemas.microsoft.com/office/powerpoint/2010/main" val="2921985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Videos are presented in way that links to what has been previously watched. </a:t>
            </a:r>
          </a:p>
          <a:p>
            <a:r>
              <a:rPr lang="en-US" dirty="0"/>
              <a:t>Netflix give a Score for how much they think you will like the movie.</a:t>
            </a:r>
          </a:p>
          <a:p>
            <a:endParaRPr lang="en-US" dirty="0"/>
          </a:p>
          <a:p>
            <a:r>
              <a:rPr lang="en-US" dirty="0"/>
              <a:t>Value add?</a:t>
            </a:r>
          </a:p>
          <a:p>
            <a:r>
              <a:rPr lang="en-US" dirty="0"/>
              <a:t>	Recommend content that the customer is likely going to enjoy leading to subscription retention</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11</a:t>
            </a:fld>
            <a:endParaRPr lang="LID4096"/>
          </a:p>
        </p:txBody>
      </p:sp>
    </p:spTree>
    <p:extLst>
      <p:ext uri="{BB962C8B-B14F-4D97-AF65-F5344CB8AC3E}">
        <p14:creationId xmlns:p14="http://schemas.microsoft.com/office/powerpoint/2010/main" val="51823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Math and Data Science Made Liverpool the Best Team on the Planet | by Viroshan Naicker | The Spekboom | Medium</a:t>
            </a:r>
            <a:endParaRPr lang="en-US" dirty="0"/>
          </a:p>
          <a:p>
            <a:endParaRPr lang="en-US" dirty="0"/>
          </a:p>
          <a:p>
            <a:r>
              <a:rPr lang="en-US" dirty="0">
                <a:hlinkClick r:id="rId4"/>
              </a:rPr>
              <a:t>Liverpool are using incredible data science during matches, and effects are extraordinary - Liverpool.com</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13</a:t>
            </a:fld>
            <a:endParaRPr lang="LID4096"/>
          </a:p>
        </p:txBody>
      </p:sp>
    </p:spTree>
    <p:extLst>
      <p:ext uri="{BB962C8B-B14F-4D97-AF65-F5344CB8AC3E}">
        <p14:creationId xmlns:p14="http://schemas.microsoft.com/office/powerpoint/2010/main" val="224493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Better Heatmaps and Correlation Matrix Plots in Python | by Drazen Zaric | Towards Data Science</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26</a:t>
            </a:fld>
            <a:endParaRPr lang="LID4096"/>
          </a:p>
        </p:txBody>
      </p:sp>
    </p:spTree>
    <p:extLst>
      <p:ext uri="{BB962C8B-B14F-4D97-AF65-F5344CB8AC3E}">
        <p14:creationId xmlns:p14="http://schemas.microsoft.com/office/powerpoint/2010/main" val="131635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https://www.kdnuggets.com/2019/06/statistics-data-scientists-know.html</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27</a:t>
            </a:fld>
            <a:endParaRPr lang="LID4096"/>
          </a:p>
        </p:txBody>
      </p:sp>
    </p:spTree>
    <p:extLst>
      <p:ext uri="{BB962C8B-B14F-4D97-AF65-F5344CB8AC3E}">
        <p14:creationId xmlns:p14="http://schemas.microsoft.com/office/powerpoint/2010/main" val="1289477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An Introduction to Discretization Techniques for Data Scientists | by Rohan Gupta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30</a:t>
            </a:fld>
            <a:endParaRPr lang="LID4096"/>
          </a:p>
        </p:txBody>
      </p:sp>
    </p:spTree>
    <p:extLst>
      <p:ext uri="{BB962C8B-B14F-4D97-AF65-F5344CB8AC3E}">
        <p14:creationId xmlns:p14="http://schemas.microsoft.com/office/powerpoint/2010/main" val="233084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https://www.kaggle.com/mustafaali96/weight-height</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36</a:t>
            </a:fld>
            <a:endParaRPr lang="LID4096"/>
          </a:p>
        </p:txBody>
      </p:sp>
    </p:spTree>
    <p:extLst>
      <p:ext uri="{BB962C8B-B14F-4D97-AF65-F5344CB8AC3E}">
        <p14:creationId xmlns:p14="http://schemas.microsoft.com/office/powerpoint/2010/main" val="17099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a:t>
            </a:r>
            <a:r>
              <a:rPr lang="en-US" dirty="0" err="1">
                <a:hlinkClick r:id="rId3"/>
              </a:rPr>
              <a:t>Transformat</a:t>
            </a:r>
            <a:endParaRPr lang="en-US" dirty="0">
              <a:hlinkClick r:id="rId3"/>
            </a:endParaRPr>
          </a:p>
          <a:p>
            <a:r>
              <a:rPr lang="en-US" dirty="0">
                <a:hlinkClick r:id="rId4"/>
              </a:rPr>
              <a:t>Data Transformation. Understanding why the “Unsexy”… | by Goutham </a:t>
            </a:r>
            <a:r>
              <a:rPr lang="en-US" dirty="0" err="1">
                <a:hlinkClick r:id="rId4"/>
              </a:rPr>
              <a:t>Dommaraju</a:t>
            </a:r>
            <a:r>
              <a:rPr lang="en-US" dirty="0">
                <a:hlinkClick r:id="rId4"/>
              </a:rPr>
              <a:t> | Towards Data </a:t>
            </a:r>
            <a:r>
              <a:rPr lang="en-US" dirty="0" err="1">
                <a:hlinkClick r:id="rId4"/>
              </a:rPr>
              <a:t>Science</a:t>
            </a:r>
            <a:r>
              <a:rPr lang="en-US" dirty="0" err="1">
                <a:hlinkClick r:id="rId3"/>
              </a:rPr>
              <a:t>ions</a:t>
            </a:r>
            <a:r>
              <a:rPr lang="en-US" dirty="0">
                <a:hlinkClick r:id="rId3"/>
              </a:rPr>
              <a:t>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37</a:t>
            </a:fld>
            <a:endParaRPr lang="LID4096"/>
          </a:p>
        </p:txBody>
      </p:sp>
    </p:spTree>
    <p:extLst>
      <p:ext uri="{BB962C8B-B14F-4D97-AF65-F5344CB8AC3E}">
        <p14:creationId xmlns:p14="http://schemas.microsoft.com/office/powerpoint/2010/main" val="3662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36E1-516D-4AFD-98E3-F1558C737F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D9CC81E-FBC5-4011-8A86-7C8FCC436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5FBE1881-D793-465F-A0F3-FF154454030C}"/>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5D7AB41B-FE6E-4317-BD5D-2466DD7476B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E696651-DCC4-4321-AA8F-800AD930BBD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7561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7BD7-74F2-4A05-A543-675C52E514C9}"/>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F8EE1B9-AFF9-4763-AE9C-BD6FF986E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F29C35-4B58-46D8-BE48-61F728E9422C}"/>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52765B80-C38A-4E75-ADCC-465A468FBB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401A980-888B-4F66-ABB0-74EF462266AB}"/>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52842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6DAC1-EF80-410F-9044-31C57AD63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A935D187-7262-44F6-97DE-91C88B55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2ED94CD-9ED1-49CB-A08F-EF6A5DB270DF}"/>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FB9E35C0-53B1-406E-BB9F-170115A3E5B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CC11B38-0C2D-4E35-BD60-7B2FBB7C4B4E}"/>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28897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4B5-F7DB-4D56-9543-ECD68835A7C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CCFA3A1-6E67-48AC-BF72-4E07617B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5B776F7-FA30-4124-A8D7-38D95A45D84D}"/>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6B584003-B862-4FF8-AEFE-2614BB2BD22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AE131BA-BA15-45F9-AD69-A036AA64813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67286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9EFD-EB1B-41B8-AD30-F5BD734D3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35FB67F9-2F52-48E4-B9D4-15C28C87E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5D733-11D4-4EF1-A419-12E3DD9F0E23}"/>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2D82F185-A72A-48C7-A544-D0D55C1F516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E0356C5-05E9-4E29-A981-068437C05E7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6520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B54D-92D0-4304-AF82-4E9A680D087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B2309C0-29D2-47EE-AD67-E1556EC76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DAF3D8FF-2DF9-4658-8A96-EBE589B4E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B4F30D6-00F6-4E55-B7DA-F398F4FD83A7}"/>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6" name="Footer Placeholder 5">
            <a:extLst>
              <a:ext uri="{FF2B5EF4-FFF2-40B4-BE49-F238E27FC236}">
                <a16:creationId xmlns:a16="http://schemas.microsoft.com/office/drawing/2014/main" id="{DBD6C8D9-DD94-4D86-A9A5-A7BE4E2ED79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02F817B-B277-411A-AE02-0DF6AE5B1465}"/>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66260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F0A4-034F-480D-A9F5-3B730B4BE49B}"/>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085E286-79C1-4564-B47C-DB2C97DCF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319E7-0458-431A-A948-98C364433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3A39681-A11F-430C-879B-EC658EB37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DCA9B-A1D0-4840-A430-4164FD20D6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1F6C2FF-F59A-41CA-919A-BD34EA927999}"/>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8" name="Footer Placeholder 7">
            <a:extLst>
              <a:ext uri="{FF2B5EF4-FFF2-40B4-BE49-F238E27FC236}">
                <a16:creationId xmlns:a16="http://schemas.microsoft.com/office/drawing/2014/main" id="{2947DBB7-CD2F-4E7E-B892-B07AF42B612F}"/>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E89D2A82-33EB-4012-87ED-75A1E4E78C8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1687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37C9-28AE-40B0-841F-5A3EECC8D96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C6EC248-71B9-4947-8682-72B6BC873AEE}"/>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4" name="Footer Placeholder 3">
            <a:extLst>
              <a:ext uri="{FF2B5EF4-FFF2-40B4-BE49-F238E27FC236}">
                <a16:creationId xmlns:a16="http://schemas.microsoft.com/office/drawing/2014/main" id="{E4941215-7E1A-4960-95ED-6E8124BCD8F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BBFF944-B7FE-4231-A729-2DBA925529FA}"/>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08758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1301E-7888-4D50-BBBA-7A14979A8BB3}"/>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3" name="Footer Placeholder 2">
            <a:extLst>
              <a:ext uri="{FF2B5EF4-FFF2-40B4-BE49-F238E27FC236}">
                <a16:creationId xmlns:a16="http://schemas.microsoft.com/office/drawing/2014/main" id="{D723D92C-AEEB-4175-AE9A-B3B625E0D7B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B8720E6-EDF2-4268-8B49-29CE0F90CC3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46925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7629-585E-4271-81C6-5A4AA2646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1BF3825-2E08-419D-B3FC-558BC3D68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AA469229-F59E-4489-94C6-B03413FEC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FFCD9-57E9-4345-829D-F23A2538B857}"/>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6" name="Footer Placeholder 5">
            <a:extLst>
              <a:ext uri="{FF2B5EF4-FFF2-40B4-BE49-F238E27FC236}">
                <a16:creationId xmlns:a16="http://schemas.microsoft.com/office/drawing/2014/main" id="{3E8D8468-6B6B-4B5F-87D2-35C914547E1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A7AF409-BBBF-4D9D-A4DF-19C456EDE0CC}"/>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7362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1265-0955-4120-BC5D-7B46DA812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4C413436-0CAC-4EF5-9D00-40A5C45A5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20888B0-CF27-445F-ABFB-F26D7B3CB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9A17E-100B-4EB4-BBF3-DED002224FC6}"/>
              </a:ext>
            </a:extLst>
          </p:cNvPr>
          <p:cNvSpPr>
            <a:spLocks noGrp="1"/>
          </p:cNvSpPr>
          <p:nvPr>
            <p:ph type="dt" sz="half" idx="10"/>
          </p:nvPr>
        </p:nvSpPr>
        <p:spPr/>
        <p:txBody>
          <a:bodyPr/>
          <a:lstStyle/>
          <a:p>
            <a:fld id="{FCBD22C8-6A55-43D0-BCE8-88D33F40A3FD}" type="datetimeFigureOut">
              <a:rPr lang="LID4096" smtClean="0"/>
              <a:t>07/23/2021</a:t>
            </a:fld>
            <a:endParaRPr lang="LID4096"/>
          </a:p>
        </p:txBody>
      </p:sp>
      <p:sp>
        <p:nvSpPr>
          <p:cNvPr id="6" name="Footer Placeholder 5">
            <a:extLst>
              <a:ext uri="{FF2B5EF4-FFF2-40B4-BE49-F238E27FC236}">
                <a16:creationId xmlns:a16="http://schemas.microsoft.com/office/drawing/2014/main" id="{F7A8EDC0-DFD3-4391-9538-3FA279BE3B1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0E06FCB-983D-411C-ADAF-93048AE43CD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86647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85F64-0279-4FC2-8A8C-00C09858E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FA38AE5-8512-4F64-8279-D0D8E3965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200A1B-1AC2-478B-ACAD-520F16CE2B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D22C8-6A55-43D0-BCE8-88D33F40A3FD}" type="datetimeFigureOut">
              <a:rPr lang="LID4096" smtClean="0"/>
              <a:t>07/23/2021</a:t>
            </a:fld>
            <a:endParaRPr lang="LID4096"/>
          </a:p>
        </p:txBody>
      </p:sp>
      <p:sp>
        <p:nvSpPr>
          <p:cNvPr id="5" name="Footer Placeholder 4">
            <a:extLst>
              <a:ext uri="{FF2B5EF4-FFF2-40B4-BE49-F238E27FC236}">
                <a16:creationId xmlns:a16="http://schemas.microsoft.com/office/drawing/2014/main" id="{9ABE0C66-DB6B-47E3-8B68-1C78B8C81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C63A457-5224-47B2-8BF9-9E926F36A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4D4F6-456D-4360-A842-43178A43000F}" type="slidenum">
              <a:rPr lang="LID4096" smtClean="0"/>
              <a:t>‹#›</a:t>
            </a:fld>
            <a:endParaRPr lang="LID4096"/>
          </a:p>
        </p:txBody>
      </p:sp>
    </p:spTree>
    <p:extLst>
      <p:ext uri="{BB962C8B-B14F-4D97-AF65-F5344CB8AC3E}">
        <p14:creationId xmlns:p14="http://schemas.microsoft.com/office/powerpoint/2010/main" val="339509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765-3D14-406D-9F9A-F559A962F931}"/>
              </a:ext>
            </a:extLst>
          </p:cNvPr>
          <p:cNvSpPr>
            <a:spLocks noGrp="1"/>
          </p:cNvSpPr>
          <p:nvPr>
            <p:ph type="ctrTitle"/>
          </p:nvPr>
        </p:nvSpPr>
        <p:spPr/>
        <p:txBody>
          <a:bodyPr/>
          <a:lstStyle/>
          <a:p>
            <a:r>
              <a:rPr lang="en-US" dirty="0"/>
              <a:t>Data Science</a:t>
            </a:r>
            <a:endParaRPr lang="LID4096" dirty="0"/>
          </a:p>
        </p:txBody>
      </p:sp>
      <p:sp>
        <p:nvSpPr>
          <p:cNvPr id="3" name="Subtitle 2">
            <a:extLst>
              <a:ext uri="{FF2B5EF4-FFF2-40B4-BE49-F238E27FC236}">
                <a16:creationId xmlns:a16="http://schemas.microsoft.com/office/drawing/2014/main" id="{86ED7F88-92C8-4720-B727-0FA74CC4AC6A}"/>
              </a:ext>
            </a:extLst>
          </p:cNvPr>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88896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FE11-733C-4BC3-9F9E-DEB669560881}"/>
              </a:ext>
            </a:extLst>
          </p:cNvPr>
          <p:cNvSpPr>
            <a:spLocks noGrp="1"/>
          </p:cNvSpPr>
          <p:nvPr>
            <p:ph type="title"/>
          </p:nvPr>
        </p:nvSpPr>
        <p:spPr/>
        <p:txBody>
          <a:bodyPr/>
          <a:lstStyle/>
          <a:p>
            <a:r>
              <a:rPr lang="en-US" dirty="0"/>
              <a:t>Voice Recognition</a:t>
            </a:r>
            <a:endParaRPr lang="LID4096" dirty="0"/>
          </a:p>
        </p:txBody>
      </p:sp>
      <p:pic>
        <p:nvPicPr>
          <p:cNvPr id="4" name="Content Placeholder 3">
            <a:extLst>
              <a:ext uri="{FF2B5EF4-FFF2-40B4-BE49-F238E27FC236}">
                <a16:creationId xmlns:a16="http://schemas.microsoft.com/office/drawing/2014/main" id="{41958C07-9142-47CE-BDF1-F4BD9EFAF2E6}"/>
              </a:ext>
            </a:extLst>
          </p:cNvPr>
          <p:cNvPicPr>
            <a:picLocks noGrp="1" noChangeAspect="1"/>
          </p:cNvPicPr>
          <p:nvPr>
            <p:ph idx="1"/>
          </p:nvPr>
        </p:nvPicPr>
        <p:blipFill>
          <a:blip r:embed="rId3"/>
          <a:stretch>
            <a:fillRect/>
          </a:stretch>
        </p:blipFill>
        <p:spPr>
          <a:xfrm>
            <a:off x="700635" y="2891630"/>
            <a:ext cx="2619375" cy="1743075"/>
          </a:xfrm>
          <a:prstGeom prst="rect">
            <a:avLst/>
          </a:prstGeom>
        </p:spPr>
      </p:pic>
      <p:pic>
        <p:nvPicPr>
          <p:cNvPr id="5" name="Picture 4">
            <a:extLst>
              <a:ext uri="{FF2B5EF4-FFF2-40B4-BE49-F238E27FC236}">
                <a16:creationId xmlns:a16="http://schemas.microsoft.com/office/drawing/2014/main" id="{D037E7F9-1B39-499D-BC52-757288F65BC5}"/>
              </a:ext>
            </a:extLst>
          </p:cNvPr>
          <p:cNvPicPr>
            <a:picLocks noChangeAspect="1"/>
          </p:cNvPicPr>
          <p:nvPr/>
        </p:nvPicPr>
        <p:blipFill>
          <a:blip r:embed="rId4"/>
          <a:stretch>
            <a:fillRect/>
          </a:stretch>
        </p:blipFill>
        <p:spPr>
          <a:xfrm>
            <a:off x="5129240" y="2608014"/>
            <a:ext cx="2310305" cy="2310305"/>
          </a:xfrm>
          <a:prstGeom prst="rect">
            <a:avLst/>
          </a:prstGeom>
        </p:spPr>
      </p:pic>
      <p:pic>
        <p:nvPicPr>
          <p:cNvPr id="6" name="Picture 5">
            <a:extLst>
              <a:ext uri="{FF2B5EF4-FFF2-40B4-BE49-F238E27FC236}">
                <a16:creationId xmlns:a16="http://schemas.microsoft.com/office/drawing/2014/main" id="{FA5B5A46-5AA9-4B19-B908-0DEF4FA71DFA}"/>
              </a:ext>
            </a:extLst>
          </p:cNvPr>
          <p:cNvPicPr>
            <a:picLocks noChangeAspect="1"/>
          </p:cNvPicPr>
          <p:nvPr/>
        </p:nvPicPr>
        <p:blipFill>
          <a:blip r:embed="rId5"/>
          <a:stretch>
            <a:fillRect/>
          </a:stretch>
        </p:blipFill>
        <p:spPr>
          <a:xfrm>
            <a:off x="9248775" y="2775194"/>
            <a:ext cx="2143125" cy="2143125"/>
          </a:xfrm>
          <a:prstGeom prst="rect">
            <a:avLst/>
          </a:prstGeom>
        </p:spPr>
      </p:pic>
    </p:spTree>
    <p:extLst>
      <p:ext uri="{BB962C8B-B14F-4D97-AF65-F5344CB8AC3E}">
        <p14:creationId xmlns:p14="http://schemas.microsoft.com/office/powerpoint/2010/main" val="147621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85F9-3FC2-4E84-8FF5-BD546F1F7221}"/>
              </a:ext>
            </a:extLst>
          </p:cNvPr>
          <p:cNvSpPr>
            <a:spLocks noGrp="1"/>
          </p:cNvSpPr>
          <p:nvPr>
            <p:ph type="title"/>
          </p:nvPr>
        </p:nvSpPr>
        <p:spPr/>
        <p:txBody>
          <a:bodyPr/>
          <a:lstStyle/>
          <a:p>
            <a:r>
              <a:rPr lang="en-US" dirty="0"/>
              <a:t>Video recommendation systems</a:t>
            </a:r>
            <a:endParaRPr lang="LID4096" dirty="0"/>
          </a:p>
        </p:txBody>
      </p:sp>
      <p:pic>
        <p:nvPicPr>
          <p:cNvPr id="5" name="Content Placeholder 4">
            <a:extLst>
              <a:ext uri="{FF2B5EF4-FFF2-40B4-BE49-F238E27FC236}">
                <a16:creationId xmlns:a16="http://schemas.microsoft.com/office/drawing/2014/main" id="{736DE4DC-E894-4AFE-AE46-F6A83D2A297A}"/>
              </a:ext>
            </a:extLst>
          </p:cNvPr>
          <p:cNvPicPr>
            <a:picLocks noGrp="1" noChangeAspect="1"/>
          </p:cNvPicPr>
          <p:nvPr>
            <p:ph idx="1"/>
          </p:nvPr>
        </p:nvPicPr>
        <p:blipFill>
          <a:blip r:embed="rId3"/>
          <a:stretch>
            <a:fillRect/>
          </a:stretch>
        </p:blipFill>
        <p:spPr>
          <a:xfrm>
            <a:off x="5024437" y="2585905"/>
            <a:ext cx="2143125" cy="2143125"/>
          </a:xfrm>
          <a:prstGeom prst="rect">
            <a:avLst/>
          </a:prstGeom>
        </p:spPr>
      </p:pic>
      <p:pic>
        <p:nvPicPr>
          <p:cNvPr id="6" name="Picture 5">
            <a:extLst>
              <a:ext uri="{FF2B5EF4-FFF2-40B4-BE49-F238E27FC236}">
                <a16:creationId xmlns:a16="http://schemas.microsoft.com/office/drawing/2014/main" id="{5D843D02-A0BC-4849-B7A0-E2E4F1092800}"/>
              </a:ext>
            </a:extLst>
          </p:cNvPr>
          <p:cNvPicPr>
            <a:picLocks noChangeAspect="1"/>
          </p:cNvPicPr>
          <p:nvPr/>
        </p:nvPicPr>
        <p:blipFill>
          <a:blip r:embed="rId4"/>
          <a:stretch>
            <a:fillRect/>
          </a:stretch>
        </p:blipFill>
        <p:spPr>
          <a:xfrm>
            <a:off x="800100" y="3184633"/>
            <a:ext cx="2837003" cy="945668"/>
          </a:xfrm>
          <a:prstGeom prst="rect">
            <a:avLst/>
          </a:prstGeom>
        </p:spPr>
      </p:pic>
      <p:pic>
        <p:nvPicPr>
          <p:cNvPr id="12" name="Picture 11">
            <a:extLst>
              <a:ext uri="{FF2B5EF4-FFF2-40B4-BE49-F238E27FC236}">
                <a16:creationId xmlns:a16="http://schemas.microsoft.com/office/drawing/2014/main" id="{97580A11-CB55-4E3D-9B89-05196B8D7242}"/>
              </a:ext>
            </a:extLst>
          </p:cNvPr>
          <p:cNvPicPr>
            <a:picLocks noChangeAspect="1"/>
          </p:cNvPicPr>
          <p:nvPr/>
        </p:nvPicPr>
        <p:blipFill>
          <a:blip r:embed="rId5"/>
          <a:stretch>
            <a:fillRect/>
          </a:stretch>
        </p:blipFill>
        <p:spPr>
          <a:xfrm>
            <a:off x="8554897" y="3184633"/>
            <a:ext cx="2837003" cy="930165"/>
          </a:xfrm>
          <a:prstGeom prst="rect">
            <a:avLst/>
          </a:prstGeom>
        </p:spPr>
      </p:pic>
    </p:spTree>
    <p:extLst>
      <p:ext uri="{BB962C8B-B14F-4D97-AF65-F5344CB8AC3E}">
        <p14:creationId xmlns:p14="http://schemas.microsoft.com/office/powerpoint/2010/main" val="116444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8901-B598-4BC0-9892-FEA6DA78B617}"/>
              </a:ext>
            </a:extLst>
          </p:cNvPr>
          <p:cNvSpPr>
            <a:spLocks noGrp="1"/>
          </p:cNvSpPr>
          <p:nvPr>
            <p:ph type="title"/>
          </p:nvPr>
        </p:nvSpPr>
        <p:spPr>
          <a:xfrm>
            <a:off x="700087" y="909637"/>
            <a:ext cx="7633840" cy="1362073"/>
          </a:xfrm>
        </p:spPr>
        <p:txBody>
          <a:bodyPr>
            <a:normAutofit/>
          </a:bodyPr>
          <a:lstStyle/>
          <a:p>
            <a:r>
              <a:rPr lang="en-US" dirty="0"/>
              <a:t>E-Commerce Applications</a:t>
            </a:r>
            <a:endParaRPr lang="LID4096" dirty="0"/>
          </a:p>
        </p:txBody>
      </p:sp>
      <p:pic>
        <p:nvPicPr>
          <p:cNvPr id="7" name="Picture 6">
            <a:extLst>
              <a:ext uri="{FF2B5EF4-FFF2-40B4-BE49-F238E27FC236}">
                <a16:creationId xmlns:a16="http://schemas.microsoft.com/office/drawing/2014/main" id="{92ED3976-F87A-418F-82D6-AC3E86C6E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125" y="1997495"/>
            <a:ext cx="2168561" cy="920615"/>
          </a:xfrm>
          <a:prstGeom prst="rect">
            <a:avLst/>
          </a:prstGeom>
        </p:spPr>
      </p:pic>
      <p:sp>
        <p:nvSpPr>
          <p:cNvPr id="3" name="Content Placeholder 2">
            <a:extLst>
              <a:ext uri="{FF2B5EF4-FFF2-40B4-BE49-F238E27FC236}">
                <a16:creationId xmlns:a16="http://schemas.microsoft.com/office/drawing/2014/main" id="{AAD32176-37F4-4306-95BF-BCCC168B1A97}"/>
              </a:ext>
            </a:extLst>
          </p:cNvPr>
          <p:cNvSpPr>
            <a:spLocks noGrp="1"/>
          </p:cNvSpPr>
          <p:nvPr>
            <p:ph idx="1"/>
          </p:nvPr>
        </p:nvSpPr>
        <p:spPr>
          <a:xfrm>
            <a:off x="700088" y="2276474"/>
            <a:ext cx="7633840" cy="3553109"/>
          </a:xfrm>
        </p:spPr>
        <p:txBody>
          <a:bodyPr>
            <a:normAutofit/>
          </a:bodyPr>
          <a:lstStyle/>
          <a:p>
            <a:r>
              <a:rPr lang="en-US" dirty="0"/>
              <a:t>Product Recommendations</a:t>
            </a:r>
          </a:p>
          <a:p>
            <a:r>
              <a:rPr lang="en-US" dirty="0"/>
              <a:t>Personalized Advertisement</a:t>
            </a:r>
            <a:endParaRPr lang="LID4096" dirty="0"/>
          </a:p>
        </p:txBody>
      </p:sp>
      <p:pic>
        <p:nvPicPr>
          <p:cNvPr id="9" name="Picture 8">
            <a:extLst>
              <a:ext uri="{FF2B5EF4-FFF2-40B4-BE49-F238E27FC236}">
                <a16:creationId xmlns:a16="http://schemas.microsoft.com/office/drawing/2014/main" id="{1DBDEAEB-BFBC-4AFB-98EB-3386B4AC37B3}"/>
              </a:ext>
            </a:extLst>
          </p:cNvPr>
          <p:cNvPicPr>
            <a:picLocks noChangeAspect="1"/>
          </p:cNvPicPr>
          <p:nvPr/>
        </p:nvPicPr>
        <p:blipFill>
          <a:blip r:embed="rId3"/>
          <a:stretch>
            <a:fillRect/>
          </a:stretch>
        </p:blipFill>
        <p:spPr>
          <a:xfrm>
            <a:off x="9183241" y="3426581"/>
            <a:ext cx="2178098" cy="546659"/>
          </a:xfrm>
          <a:prstGeom prst="rect">
            <a:avLst/>
          </a:prstGeom>
        </p:spPr>
      </p:pic>
      <p:pic>
        <p:nvPicPr>
          <p:cNvPr id="8" name="Picture 7">
            <a:extLst>
              <a:ext uri="{FF2B5EF4-FFF2-40B4-BE49-F238E27FC236}">
                <a16:creationId xmlns:a16="http://schemas.microsoft.com/office/drawing/2014/main" id="{2B8FAC9D-A7B7-4947-B31F-6F69F8866E38}"/>
              </a:ext>
            </a:extLst>
          </p:cNvPr>
          <p:cNvPicPr>
            <a:picLocks noChangeAspect="1"/>
          </p:cNvPicPr>
          <p:nvPr/>
        </p:nvPicPr>
        <p:blipFill>
          <a:blip r:embed="rId4"/>
          <a:stretch>
            <a:fillRect/>
          </a:stretch>
        </p:blipFill>
        <p:spPr>
          <a:xfrm>
            <a:off x="9164587" y="4637763"/>
            <a:ext cx="2168561" cy="661981"/>
          </a:xfrm>
          <a:prstGeom prst="rect">
            <a:avLst/>
          </a:prstGeom>
        </p:spPr>
      </p:pic>
    </p:spTree>
    <p:extLst>
      <p:ext uri="{BB962C8B-B14F-4D97-AF65-F5344CB8AC3E}">
        <p14:creationId xmlns:p14="http://schemas.microsoft.com/office/powerpoint/2010/main" val="2206859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04D3-FCCD-45ED-B588-E82694CABA5B}"/>
              </a:ext>
            </a:extLst>
          </p:cNvPr>
          <p:cNvSpPr>
            <a:spLocks noGrp="1"/>
          </p:cNvSpPr>
          <p:nvPr>
            <p:ph type="title"/>
          </p:nvPr>
        </p:nvSpPr>
        <p:spPr>
          <a:xfrm>
            <a:off x="700087" y="909637"/>
            <a:ext cx="6042299" cy="1362073"/>
          </a:xfrm>
        </p:spPr>
        <p:txBody>
          <a:bodyPr>
            <a:normAutofit/>
          </a:bodyPr>
          <a:lstStyle/>
          <a:p>
            <a:r>
              <a:rPr lang="en-US" dirty="0"/>
              <a:t>Sports – Liverpool 2019</a:t>
            </a:r>
            <a:endParaRPr lang="LID4096" dirty="0"/>
          </a:p>
        </p:txBody>
      </p:sp>
      <p:sp>
        <p:nvSpPr>
          <p:cNvPr id="8" name="Content Placeholder 7">
            <a:extLst>
              <a:ext uri="{FF2B5EF4-FFF2-40B4-BE49-F238E27FC236}">
                <a16:creationId xmlns:a16="http://schemas.microsoft.com/office/drawing/2014/main" id="{51CD0611-BDA0-45B3-8C1C-9C69D2A376AF}"/>
              </a:ext>
            </a:extLst>
          </p:cNvPr>
          <p:cNvSpPr>
            <a:spLocks noGrp="1"/>
          </p:cNvSpPr>
          <p:nvPr>
            <p:ph idx="1"/>
          </p:nvPr>
        </p:nvSpPr>
        <p:spPr>
          <a:xfrm>
            <a:off x="700088" y="2276474"/>
            <a:ext cx="6041371" cy="3553109"/>
          </a:xfrm>
        </p:spPr>
        <p:txBody>
          <a:bodyPr>
            <a:normAutofit/>
          </a:bodyPr>
          <a:lstStyle/>
          <a:p>
            <a:r>
              <a:rPr lang="en-US" dirty="0"/>
              <a:t>Find undervalued players (2019 Liverpool)</a:t>
            </a:r>
          </a:p>
          <a:p>
            <a:r>
              <a:rPr lang="en-US" dirty="0"/>
              <a:t>Determine best strategy on the field that increases goal probability</a:t>
            </a:r>
          </a:p>
          <a:p>
            <a:r>
              <a:rPr lang="en-US" dirty="0"/>
              <a:t>Won 2019-2020 Premier League title</a:t>
            </a:r>
          </a:p>
        </p:txBody>
      </p:sp>
      <p:pic>
        <p:nvPicPr>
          <p:cNvPr id="4" name="Content Placeholder 3" descr="Logo&#10;&#10;Description automatically generated">
            <a:extLst>
              <a:ext uri="{FF2B5EF4-FFF2-40B4-BE49-F238E27FC236}">
                <a16:creationId xmlns:a16="http://schemas.microsoft.com/office/drawing/2014/main" id="{B64E8D98-D5AA-44D1-9210-0908A12E1856}"/>
              </a:ext>
            </a:extLst>
          </p:cNvPr>
          <p:cNvPicPr>
            <a:picLocks noChangeAspect="1"/>
          </p:cNvPicPr>
          <p:nvPr/>
        </p:nvPicPr>
        <p:blipFill rotWithShape="1">
          <a:blip r:embed="rId3"/>
          <a:srcRect l="1792" r="609" b="-1"/>
          <a:stretch/>
        </p:blipFill>
        <p:spPr>
          <a:xfrm>
            <a:off x="8507788" y="1049049"/>
            <a:ext cx="1691522" cy="2248414"/>
          </a:xfrm>
          <a:prstGeom prst="rect">
            <a:avLst/>
          </a:prstGeom>
        </p:spPr>
      </p:pic>
      <p:pic>
        <p:nvPicPr>
          <p:cNvPr id="5" name="Picture 4" descr="Diagram&#10;&#10;Description automatically generated">
            <a:extLst>
              <a:ext uri="{FF2B5EF4-FFF2-40B4-BE49-F238E27FC236}">
                <a16:creationId xmlns:a16="http://schemas.microsoft.com/office/drawing/2014/main" id="{4D1797FB-8CD3-4CFD-ACD4-545B5A10CC73}"/>
              </a:ext>
            </a:extLst>
          </p:cNvPr>
          <p:cNvPicPr>
            <a:picLocks noChangeAspect="1"/>
          </p:cNvPicPr>
          <p:nvPr/>
        </p:nvPicPr>
        <p:blipFill>
          <a:blip r:embed="rId4"/>
          <a:stretch>
            <a:fillRect/>
          </a:stretch>
        </p:blipFill>
        <p:spPr>
          <a:xfrm>
            <a:off x="7402845" y="3586906"/>
            <a:ext cx="3901406" cy="2204294"/>
          </a:xfrm>
          <a:prstGeom prst="rect">
            <a:avLst/>
          </a:prstGeom>
        </p:spPr>
      </p:pic>
    </p:spTree>
    <p:extLst>
      <p:ext uri="{BB962C8B-B14F-4D97-AF65-F5344CB8AC3E}">
        <p14:creationId xmlns:p14="http://schemas.microsoft.com/office/powerpoint/2010/main" val="354857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C771-9375-4E5C-B23B-A8EBEE106BF8}"/>
              </a:ext>
            </a:extLst>
          </p:cNvPr>
          <p:cNvSpPr>
            <a:spLocks noGrp="1"/>
          </p:cNvSpPr>
          <p:nvPr>
            <p:ph type="title"/>
          </p:nvPr>
        </p:nvSpPr>
        <p:spPr/>
        <p:txBody>
          <a:bodyPr/>
          <a:lstStyle/>
          <a:p>
            <a:r>
              <a:rPr lang="en-US" dirty="0"/>
              <a:t> Cyber Security Applications</a:t>
            </a:r>
            <a:endParaRPr lang="LID4096" dirty="0"/>
          </a:p>
        </p:txBody>
      </p:sp>
      <p:pic>
        <p:nvPicPr>
          <p:cNvPr id="4" name="Content Placeholder 3">
            <a:extLst>
              <a:ext uri="{FF2B5EF4-FFF2-40B4-BE49-F238E27FC236}">
                <a16:creationId xmlns:a16="http://schemas.microsoft.com/office/drawing/2014/main" id="{656A510A-8521-4C3B-B39A-ECC359311161}"/>
              </a:ext>
            </a:extLst>
          </p:cNvPr>
          <p:cNvPicPr>
            <a:picLocks noGrp="1" noChangeAspect="1"/>
          </p:cNvPicPr>
          <p:nvPr>
            <p:ph idx="1"/>
          </p:nvPr>
        </p:nvPicPr>
        <p:blipFill>
          <a:blip r:embed="rId2"/>
          <a:stretch>
            <a:fillRect/>
          </a:stretch>
        </p:blipFill>
        <p:spPr>
          <a:xfrm>
            <a:off x="838200" y="1669941"/>
            <a:ext cx="9899707" cy="4822934"/>
          </a:xfrm>
          <a:prstGeom prst="rect">
            <a:avLst/>
          </a:prstGeom>
        </p:spPr>
      </p:pic>
      <p:sp>
        <p:nvSpPr>
          <p:cNvPr id="5" name="TextBox 4">
            <a:extLst>
              <a:ext uri="{FF2B5EF4-FFF2-40B4-BE49-F238E27FC236}">
                <a16:creationId xmlns:a16="http://schemas.microsoft.com/office/drawing/2014/main" id="{1E4F0238-F0B3-4693-83C4-90FE46C8358F}"/>
              </a:ext>
            </a:extLst>
          </p:cNvPr>
          <p:cNvSpPr txBox="1"/>
          <p:nvPr/>
        </p:nvSpPr>
        <p:spPr>
          <a:xfrm>
            <a:off x="2879557" y="6308209"/>
            <a:ext cx="6432885" cy="369332"/>
          </a:xfrm>
          <a:prstGeom prst="rect">
            <a:avLst/>
          </a:prstGeom>
          <a:noFill/>
        </p:spPr>
        <p:txBody>
          <a:bodyPr wrap="square" rtlCol="0" anchor="b">
            <a:spAutoFit/>
          </a:bodyPr>
          <a:lstStyle/>
          <a:p>
            <a:pPr algn="ctr"/>
            <a:r>
              <a:rPr lang="en-US" dirty="0"/>
              <a:t>https://www.blueteamsacademy.com/ml-ids/</a:t>
            </a:r>
            <a:endParaRPr lang="LID4096" dirty="0"/>
          </a:p>
        </p:txBody>
      </p:sp>
    </p:spTree>
    <p:extLst>
      <p:ext uri="{BB962C8B-B14F-4D97-AF65-F5344CB8AC3E}">
        <p14:creationId xmlns:p14="http://schemas.microsoft.com/office/powerpoint/2010/main" val="172083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C3CD-6F4C-4B56-A75A-AC96D0234F14}"/>
              </a:ext>
            </a:extLst>
          </p:cNvPr>
          <p:cNvSpPr>
            <a:spLocks noGrp="1"/>
          </p:cNvSpPr>
          <p:nvPr>
            <p:ph type="title"/>
          </p:nvPr>
        </p:nvSpPr>
        <p:spPr/>
        <p:txBody>
          <a:bodyPr/>
          <a:lstStyle/>
          <a:p>
            <a:r>
              <a:rPr lang="en-US" dirty="0"/>
              <a:t>Conclusions</a:t>
            </a:r>
            <a:endParaRPr lang="LID4096" dirty="0"/>
          </a:p>
        </p:txBody>
      </p:sp>
      <p:sp>
        <p:nvSpPr>
          <p:cNvPr id="3" name="Content Placeholder 2">
            <a:extLst>
              <a:ext uri="{FF2B5EF4-FFF2-40B4-BE49-F238E27FC236}">
                <a16:creationId xmlns:a16="http://schemas.microsoft.com/office/drawing/2014/main" id="{A1C5BB3E-98BF-4763-9C4A-5175FD831633}"/>
              </a:ext>
            </a:extLst>
          </p:cNvPr>
          <p:cNvSpPr>
            <a:spLocks noGrp="1"/>
          </p:cNvSpPr>
          <p:nvPr>
            <p:ph idx="1"/>
          </p:nvPr>
        </p:nvSpPr>
        <p:spPr/>
        <p:txBody>
          <a:bodyPr/>
          <a:lstStyle/>
          <a:p>
            <a:r>
              <a:rPr lang="en-US" dirty="0"/>
              <a:t>Data Science spans multiple disciplines and seeks to find actionable insights from data</a:t>
            </a:r>
          </a:p>
          <a:p>
            <a:r>
              <a:rPr lang="en-US" dirty="0"/>
              <a:t>Applications exist in every domain</a:t>
            </a:r>
          </a:p>
          <a:p>
            <a:pPr marL="0" indent="0">
              <a:buNone/>
            </a:pPr>
            <a:endParaRPr lang="LID4096" dirty="0"/>
          </a:p>
        </p:txBody>
      </p:sp>
    </p:spTree>
    <p:extLst>
      <p:ext uri="{BB962C8B-B14F-4D97-AF65-F5344CB8AC3E}">
        <p14:creationId xmlns:p14="http://schemas.microsoft.com/office/powerpoint/2010/main" val="260439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dirty="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97009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LSA2</a:t>
            </a:r>
            <a:r>
              <a:rPr lang="en-US" sz="4400" dirty="0"/>
              <a:t>: Understand the components of Data Science statistics.</a:t>
            </a:r>
            <a:br>
              <a:rPr lang="en-US" sz="4400" dirty="0"/>
            </a:br>
            <a:br>
              <a:rPr lang="en-US" sz="4400" dirty="0"/>
            </a:br>
            <a:r>
              <a:rPr lang="en-US" sz="4400" b="1" dirty="0"/>
              <a:t>Outcome: </a:t>
            </a:r>
            <a:r>
              <a:rPr lang="en-US" sz="4400" dirty="0"/>
              <a:t>At the end of this learning step, students will be able to identify and define the components of data science statistics.</a:t>
            </a:r>
            <a:endParaRPr lang="LID4096" sz="4400" dirty="0"/>
          </a:p>
        </p:txBody>
      </p:sp>
    </p:spTree>
    <p:extLst>
      <p:ext uri="{BB962C8B-B14F-4D97-AF65-F5344CB8AC3E}">
        <p14:creationId xmlns:p14="http://schemas.microsoft.com/office/powerpoint/2010/main" val="304336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C5CF-312F-4873-87DC-E203AE9747B7}"/>
              </a:ext>
            </a:extLst>
          </p:cNvPr>
          <p:cNvSpPr>
            <a:spLocks noGrp="1"/>
          </p:cNvSpPr>
          <p:nvPr>
            <p:ph type="title"/>
          </p:nvPr>
        </p:nvSpPr>
        <p:spPr/>
        <p:txBody>
          <a:bodyPr/>
          <a:lstStyle/>
          <a:p>
            <a:r>
              <a:rPr lang="en-US" dirty="0"/>
              <a:t>Central Tendency</a:t>
            </a:r>
            <a:endParaRPr lang="LID4096" dirty="0"/>
          </a:p>
        </p:txBody>
      </p:sp>
      <p:sp>
        <p:nvSpPr>
          <p:cNvPr id="3" name="Content Placeholder 2">
            <a:extLst>
              <a:ext uri="{FF2B5EF4-FFF2-40B4-BE49-F238E27FC236}">
                <a16:creationId xmlns:a16="http://schemas.microsoft.com/office/drawing/2014/main" id="{37A7B2CF-7C88-4523-A51E-AAA3E298EC05}"/>
              </a:ext>
            </a:extLst>
          </p:cNvPr>
          <p:cNvSpPr>
            <a:spLocks noGrp="1"/>
          </p:cNvSpPr>
          <p:nvPr>
            <p:ph idx="1"/>
          </p:nvPr>
        </p:nvSpPr>
        <p:spPr/>
        <p:txBody>
          <a:bodyPr/>
          <a:lstStyle/>
          <a:p>
            <a:r>
              <a:rPr lang="en-US" dirty="0"/>
              <a:t>Used to get a simple understanding of a feature or variable</a:t>
            </a:r>
          </a:p>
          <a:p>
            <a:r>
              <a:rPr lang="en-US" dirty="0"/>
              <a:t>Informs how biased a dataset is.</a:t>
            </a:r>
          </a:p>
          <a:p>
            <a:r>
              <a:rPr lang="en-US" dirty="0"/>
              <a:t>Utilize Mean and/or Median to determine central tendency</a:t>
            </a:r>
          </a:p>
          <a:p>
            <a:r>
              <a:rPr lang="en-US" dirty="0"/>
              <a:t>Median is more robust to outliers</a:t>
            </a:r>
            <a:endParaRPr lang="LID4096" dirty="0"/>
          </a:p>
        </p:txBody>
      </p:sp>
    </p:spTree>
    <p:extLst>
      <p:ext uri="{BB962C8B-B14F-4D97-AF65-F5344CB8AC3E}">
        <p14:creationId xmlns:p14="http://schemas.microsoft.com/office/powerpoint/2010/main" val="360848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Mean – average value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𝑆𝑢𝑚</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num>
                        <m:den>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e>
                          </m:nary>
                        </m:num>
                        <m:den>
                          <m:r>
                            <a:rPr lang="en-US" i="1">
                              <a:latin typeface="Cambria Math" panose="02040503050406030204" pitchFamily="18" charset="0"/>
                            </a:rPr>
                            <m:t>𝑛</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1+2+3+4+5</m:t>
                          </m:r>
                        </m:num>
                        <m:den>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5</m:t>
                          </m:r>
                        </m:den>
                      </m:f>
                      <m:r>
                        <a:rPr lang="en-US" i="1">
                          <a:latin typeface="Cambria Math" panose="02040503050406030204" pitchFamily="18" charset="0"/>
                        </a:rPr>
                        <m:t>=3</m:t>
                      </m:r>
                    </m:oMath>
                  </m:oMathPara>
                </a14:m>
                <a:endParaRPr lang="LID4096"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sz="2400" b="1" dirty="0">
                <a:solidFill>
                  <a:srgbClr val="0000FF"/>
                </a:solidFill>
                <a:latin typeface="Courier New" panose="02070309020205020404" pitchFamily="49" charset="0"/>
              </a:rPr>
              <a:t>import</a:t>
            </a:r>
            <a:r>
              <a:rPr lang="en-US" sz="2400" dirty="0">
                <a:solidFill>
                  <a:srgbClr val="000000"/>
                </a:solidFill>
                <a:latin typeface="Courier New" panose="02070309020205020404" pitchFamily="49" charset="0"/>
              </a:rPr>
              <a:t> statistics </a:t>
            </a:r>
            <a:r>
              <a:rPr lang="en-US" sz="2400" b="1" dirty="0">
                <a:solidFill>
                  <a:srgbClr val="0000FF"/>
                </a:solidFill>
                <a:latin typeface="Courier New" panose="02070309020205020404" pitchFamily="49" charset="0"/>
              </a:rPr>
              <a:t>as</a:t>
            </a:r>
            <a:r>
              <a:rPr lang="en-US" sz="2400" dirty="0">
                <a:solidFill>
                  <a:srgbClr val="000000"/>
                </a:solidFill>
                <a:latin typeface="Courier New" panose="02070309020205020404" pitchFamily="49" charset="0"/>
              </a:rPr>
              <a:t> stats </a:t>
            </a:r>
          </a:p>
          <a:p>
            <a:pPr marL="0" indent="0">
              <a:buNone/>
            </a:pPr>
            <a:r>
              <a:rPr lang="en-US" sz="2400" dirty="0">
                <a:latin typeface="Courier New" panose="02070309020205020404" pitchFamily="49" charset="0"/>
              </a:rPr>
              <a:t>array = [1, 2, 3, 4, 5] </a:t>
            </a:r>
          </a:p>
          <a:p>
            <a:pPr marL="0" indent="0">
              <a:buNone/>
            </a:pPr>
            <a:r>
              <a:rPr lang="en-US" sz="2400" dirty="0">
                <a:latin typeface="Courier New" panose="02070309020205020404" pitchFamily="49" charset="0"/>
              </a:rPr>
              <a:t>stats.mean(example_array) </a:t>
            </a:r>
          </a:p>
        </p:txBody>
      </p:sp>
    </p:spTree>
    <p:extLst>
      <p:ext uri="{BB962C8B-B14F-4D97-AF65-F5344CB8AC3E}">
        <p14:creationId xmlns:p14="http://schemas.microsoft.com/office/powerpoint/2010/main" val="6214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D76D-7A3D-4587-BED1-D421E7072E9A}"/>
              </a:ext>
            </a:extLst>
          </p:cNvPr>
          <p:cNvSpPr>
            <a:spLocks noGrp="1"/>
          </p:cNvSpPr>
          <p:nvPr>
            <p:ph type="title"/>
          </p:nvPr>
        </p:nvSpPr>
        <p:spPr/>
        <p:txBody>
          <a:bodyPr/>
          <a:lstStyle/>
          <a:p>
            <a:pPr algn="ctr"/>
            <a:r>
              <a:rPr lang="en-US" dirty="0"/>
              <a:t>TERMINAL LEARNING OBJECTIVE</a:t>
            </a:r>
            <a:endParaRPr lang="LID4096" dirty="0"/>
          </a:p>
        </p:txBody>
      </p:sp>
      <p:sp>
        <p:nvSpPr>
          <p:cNvPr id="3" name="Content Placeholder 2">
            <a:extLst>
              <a:ext uri="{FF2B5EF4-FFF2-40B4-BE49-F238E27FC236}">
                <a16:creationId xmlns:a16="http://schemas.microsoft.com/office/drawing/2014/main" id="{5192F7FF-87A9-49F1-BED9-D8F2F41D3623}"/>
              </a:ext>
            </a:extLst>
          </p:cNvPr>
          <p:cNvSpPr>
            <a:spLocks noGrp="1"/>
          </p:cNvSpPr>
          <p:nvPr>
            <p:ph idx="1"/>
          </p:nvPr>
        </p:nvSpPr>
        <p:spPr/>
        <p:txBody>
          <a:bodyPr anchor="ctr"/>
          <a:lstStyle/>
          <a:p>
            <a:pPr marL="0" indent="0" algn="ctr">
              <a:buNone/>
            </a:pPr>
            <a:r>
              <a:rPr lang="en-US" dirty="0"/>
              <a:t>Students will understand the fundamentals of data science</a:t>
            </a:r>
          </a:p>
          <a:p>
            <a:pPr marL="0" indent="0" algn="ctr">
              <a:buNone/>
            </a:pPr>
            <a:endParaRPr lang="en-US" dirty="0"/>
          </a:p>
          <a:p>
            <a:pPr marL="0" indent="0" algn="ctr">
              <a:buNone/>
            </a:pPr>
            <a:r>
              <a:rPr lang="en-US" dirty="0"/>
              <a:t>Given classroom environment, instructor assistance,</a:t>
            </a:r>
          </a:p>
          <a:p>
            <a:pPr marL="0" indent="0" algn="ctr">
              <a:buNone/>
            </a:pPr>
            <a:r>
              <a:rPr lang="en-US" dirty="0"/>
              <a:t>workstation, physical and virtual ranges, and access to</a:t>
            </a:r>
          </a:p>
          <a:p>
            <a:pPr marL="0" indent="0" algn="ctr">
              <a:buNone/>
            </a:pPr>
            <a:r>
              <a:rPr lang="en-US" dirty="0"/>
              <a:t>the training materials, students will be able to do what</a:t>
            </a:r>
          </a:p>
          <a:p>
            <a:pPr marL="0" indent="0" algn="ctr">
              <a:buNone/>
            </a:pPr>
            <a:r>
              <a:rPr lang="en-US" dirty="0"/>
              <a:t>is described in the terminal learning objective.</a:t>
            </a:r>
            <a:endParaRPr lang="LID4096" dirty="0"/>
          </a:p>
        </p:txBody>
      </p:sp>
    </p:spTree>
    <p:extLst>
      <p:ext uri="{BB962C8B-B14F-4D97-AF65-F5344CB8AC3E}">
        <p14:creationId xmlns:p14="http://schemas.microsoft.com/office/powerpoint/2010/main" val="381067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Median – middle value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Odd list length:</a:t>
                </a:r>
              </a:p>
              <a:p>
                <a:pPr lvl="1"/>
                <a:r>
                  <a:rPr lang="en-US" dirty="0"/>
                  <a:t>Median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element in ordered list.</a:t>
                </a:r>
              </a:p>
              <a:p>
                <a:pPr marL="0" indent="0">
                  <a:buNone/>
                </a:pPr>
                <a:r>
                  <a:rPr lang="en-US" dirty="0"/>
                  <a:t>Even list length:</a:t>
                </a:r>
              </a:p>
              <a:p>
                <a:pPr lvl="1"/>
                <a:r>
                  <a:rPr lang="en-US" dirty="0"/>
                  <a:t>Median is the average of the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oMath>
                </a14:m>
                <a:r>
                  <a:rPr lang="en-US" dirty="0"/>
                  <a:t> elements in ordered list.</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148"/>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stats.median(example_array)</a:t>
            </a:r>
          </a:p>
          <a:p>
            <a:pPr marL="0" indent="0">
              <a:buNone/>
            </a:pPr>
            <a:r>
              <a:rPr lang="en-US" dirty="0">
                <a:latin typeface="Courier New" panose="02070309020205020404" pitchFamily="49" charset="0"/>
              </a:rPr>
              <a:t>median = 3 </a:t>
            </a:r>
          </a:p>
        </p:txBody>
      </p:sp>
    </p:spTree>
    <p:extLst>
      <p:ext uri="{BB962C8B-B14F-4D97-AF65-F5344CB8AC3E}">
        <p14:creationId xmlns:p14="http://schemas.microsoft.com/office/powerpoint/2010/main" val="8406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MODE</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The most frequent element.</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stats.mode(example_array)</a:t>
            </a:r>
          </a:p>
          <a:p>
            <a:pPr marL="0" indent="0">
              <a:buNone/>
            </a:pPr>
            <a:r>
              <a:rPr lang="en-US" dirty="0">
                <a:latin typeface="Courier New" panose="02070309020205020404" pitchFamily="49" charset="0"/>
              </a:rPr>
              <a:t>mode = 3 </a:t>
            </a:r>
          </a:p>
        </p:txBody>
      </p:sp>
    </p:spTree>
    <p:extLst>
      <p:ext uri="{BB962C8B-B14F-4D97-AF65-F5344CB8AC3E}">
        <p14:creationId xmlns:p14="http://schemas.microsoft.com/office/powerpoint/2010/main" val="73810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Quartiles</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Three values that split the provided data into four equal parts (25%, 50%, 75%).</a:t>
            </a:r>
          </a:p>
          <a:p>
            <a:r>
              <a:rPr lang="en-US" dirty="0"/>
              <a:t>Gives us insight to if a value is an outlier or not (Typically in the top/bottom 5%).</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stats.quantiles(array, n=4)=</a:t>
            </a:r>
          </a:p>
          <a:p>
            <a:pPr marL="0" indent="0">
              <a:buNone/>
            </a:pPr>
            <a:r>
              <a:rPr lang="en-US" dirty="0">
                <a:latin typeface="Courier New" panose="02070309020205020404" pitchFamily="49" charset="0"/>
              </a:rPr>
              <a:t>[1.75, 3.5, 6.0]</a:t>
            </a:r>
          </a:p>
        </p:txBody>
      </p:sp>
    </p:spTree>
    <p:extLst>
      <p:ext uri="{BB962C8B-B14F-4D97-AF65-F5344CB8AC3E}">
        <p14:creationId xmlns:p14="http://schemas.microsoft.com/office/powerpoint/2010/main" val="424005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Variance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lnSpcReduction="10000"/>
              </a:bodyPr>
              <a:lstStyle/>
              <a:p>
                <a:r>
                  <a:rPr lang="en-US" dirty="0"/>
                  <a:t>Measurement to determine how dispersed individual elements are from the mean.</a:t>
                </a:r>
              </a:p>
              <a:p>
                <a:r>
                  <a:rPr lang="en-US" dirty="0"/>
                  <a:t>Captures variability of elements from the mean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 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n-US" dirty="0"/>
                  <a:t> = Variance</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033" t="-634"/>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stats.variance(array)= 8</a:t>
            </a:r>
          </a:p>
        </p:txBody>
      </p:sp>
    </p:spTree>
    <p:extLst>
      <p:ext uri="{BB962C8B-B14F-4D97-AF65-F5344CB8AC3E}">
        <p14:creationId xmlns:p14="http://schemas.microsoft.com/office/powerpoint/2010/main" val="280636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Standard Deviation</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92500" lnSpcReduction="10000"/>
              </a:bodyPr>
              <a:lstStyle/>
              <a:p>
                <a:r>
                  <a:rPr lang="en-US" dirty="0"/>
                  <a:t>Measurement to determine how dispersed individual elements are relative to the mean.</a:t>
                </a:r>
              </a:p>
              <a:p>
                <a:r>
                  <a:rPr lang="en-US" dirty="0"/>
                  <a:t>Square root of the Variance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 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e>
                              </m:nary>
                            </m:num>
                            <m:den>
                              <m:r>
                                <a:rPr lang="en-US" i="1">
                                  <a:latin typeface="Cambria Math" panose="02040503050406030204" pitchFamily="18" charset="0"/>
                                  <a:ea typeface="Cambria Math" panose="02040503050406030204" pitchFamily="18" charset="0"/>
                                </a:rPr>
                                <m:t>𝑛</m:t>
                              </m:r>
                            </m:den>
                          </m:f>
                        </m:e>
                      </m:rad>
                    </m:oMath>
                  </m:oMathPara>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 Standard Deviation</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a:p>
                <a14:m>
                  <m:oMath xmlns:m="http://schemas.openxmlformats.org/officeDocument/2006/math">
                    <m:r>
                      <a:rPr lang="en-US" b="0" i="1" smtClean="0">
                        <a:latin typeface="Cambria Math" panose="02040503050406030204" pitchFamily="18" charset="0"/>
                      </a:rPr>
                      <m:t>𝑛</m:t>
                    </m:r>
                  </m:oMath>
                </a14:m>
                <a:r>
                  <a:rPr lang="en-US" dirty="0"/>
                  <a:t> = number of elements</a:t>
                </a:r>
              </a:p>
              <a:p>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882" t="-2801" b="-3081"/>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92500"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stats.stdev(array)= 2.82843</a:t>
            </a:r>
          </a:p>
        </p:txBody>
      </p:sp>
    </p:spTree>
    <p:extLst>
      <p:ext uri="{BB962C8B-B14F-4D97-AF65-F5344CB8AC3E}">
        <p14:creationId xmlns:p14="http://schemas.microsoft.com/office/powerpoint/2010/main" val="259629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Covariance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85000" lnSpcReduction="10000"/>
              </a:bodyPr>
              <a:lstStyle/>
              <a:p>
                <a:r>
                  <a:rPr lang="en-US" dirty="0"/>
                  <a:t>Measures the relationship between two variables.</a:t>
                </a:r>
              </a:p>
              <a:p>
                <a:r>
                  <a:rPr lang="en-US" dirty="0"/>
                  <a:t>Does not measure dependency between two variables.</a:t>
                </a:r>
              </a:p>
              <a:p>
                <a:r>
                  <a:rPr lang="en-US" dirty="0"/>
                  <a:t>Positive Covariance</a:t>
                </a:r>
              </a:p>
              <a:p>
                <a:pPr lvl="1"/>
                <a:r>
                  <a:rPr lang="en-US" dirty="0"/>
                  <a:t>Two variables go in same direction</a:t>
                </a:r>
              </a:p>
              <a:p>
                <a:r>
                  <a:rPr lang="en-US" dirty="0"/>
                  <a:t>Negative Covariance</a:t>
                </a:r>
              </a:p>
              <a:p>
                <a:pPr lvl="1"/>
                <a:r>
                  <a:rPr lang="en-US" dirty="0"/>
                  <a:t>Two variables go in opposite directions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𝐶𝑂𝑉</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647" t="-266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85000" lnSpcReduction="10000"/>
              </a:bodyPr>
              <a:lstStyle/>
              <a:p>
                <a:pPr marL="0" indent="0">
                  <a:buNone/>
                </a:pPr>
                <a:r>
                  <a:rPr lang="en-US" b="1" dirty="0">
                    <a:solidFill>
                      <a:srgbClr val="0000FF"/>
                    </a:solidFill>
                    <a:latin typeface="Courier New" panose="02070309020205020404" pitchFamily="49" charset="0"/>
                  </a:rPr>
                  <a:t>from numpy import cov</a:t>
                </a:r>
                <a:endParaRPr lang="en-US" dirty="0">
                  <a:solidFill>
                    <a:srgbClr val="000000"/>
                  </a:solidFill>
                  <a:latin typeface="Courier New" panose="02070309020205020404" pitchFamily="49" charset="0"/>
                </a:endParaRPr>
              </a:p>
              <a:p>
                <a:pPr marL="0" indent="0">
                  <a:buNone/>
                </a:pPr>
                <a:r>
                  <a:rPr lang="en-US" dirty="0">
                    <a:latin typeface="Courier New" panose="02070309020205020404" pitchFamily="49" charset="0"/>
                  </a:rPr>
                  <a:t>array1 = [1, 2, 3, 4, 9, 5]</a:t>
                </a:r>
              </a:p>
              <a:p>
                <a:pPr marL="0" indent="0">
                  <a:buNone/>
                </a:pPr>
                <a:r>
                  <a:rPr lang="en-US" dirty="0">
                    <a:latin typeface="Courier New" panose="02070309020205020404" pitchFamily="49" charset="0"/>
                  </a:rPr>
                  <a:t>array2 = [1, 2, 3, 4, 9, 5]</a:t>
                </a:r>
              </a:p>
              <a:p>
                <a:pPr marL="0" indent="0">
                  <a:buNone/>
                </a:pPr>
                <a:r>
                  <a:rPr lang="en-US" dirty="0">
                    <a:latin typeface="Courier New" panose="02070309020205020404" pitchFamily="49" charset="0"/>
                  </a:rPr>
                  <a:t>cov(array1, array2)= 1</a:t>
                </a:r>
              </a:p>
              <a:p>
                <a14:m>
                  <m:oMath xmlns:m="http://schemas.openxmlformats.org/officeDocument/2006/math">
                    <m:r>
                      <a:rPr lang="en-US" i="1">
                        <a:latin typeface="Cambria Math" panose="02040503050406030204" pitchFamily="18" charset="0"/>
                      </a:rPr>
                      <m:t>𝐶𝑂𝑉</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e>
                    </m:d>
                    <m:r>
                      <a:rPr lang="en-US" i="1">
                        <a:latin typeface="Cambria Math" panose="02040503050406030204" pitchFamily="18" charset="0"/>
                      </a:rPr>
                      <m:t>=</m:t>
                    </m:r>
                  </m:oMath>
                </a14:m>
                <a:r>
                  <a:rPr lang="en-US" dirty="0">
                    <a:latin typeface="Courier New" panose="02070309020205020404" pitchFamily="49" charset="0"/>
                  </a:rPr>
                  <a:t> </a:t>
                </a:r>
                <a:r>
                  <a:rPr lang="en-US" dirty="0"/>
                  <a:t>covariance of </a:t>
                </a:r>
                <a:r>
                  <a:rPr lang="en-US" i="1" dirty="0"/>
                  <a:t>X</a:t>
                </a:r>
                <a:r>
                  <a:rPr lang="en-US" dirty="0"/>
                  <a:t> and </a:t>
                </a:r>
                <a:r>
                  <a:rPr lang="en-US" i="1" dirty="0"/>
                  <a:t>Y</a:t>
                </a:r>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X</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the sample mean of </a:t>
                </a:r>
                <a:r>
                  <a:rPr lang="en-US" i="1" dirty="0"/>
                  <a:t>X</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Y</a:t>
                </a:r>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oMath>
                </a14:m>
                <a:r>
                  <a:rPr lang="en-US" dirty="0"/>
                  <a:t>= the sample mean of </a:t>
                </a:r>
                <a:r>
                  <a:rPr lang="en-US" i="1" dirty="0"/>
                  <a:t>Y</a:t>
                </a:r>
              </a:p>
              <a:p>
                <a14:m>
                  <m:oMath xmlns:m="http://schemas.openxmlformats.org/officeDocument/2006/math">
                    <m:r>
                      <a:rPr lang="en-US" i="1">
                        <a:latin typeface="Cambria Math" panose="02040503050406030204" pitchFamily="18" charset="0"/>
                      </a:rPr>
                      <m:t>𝑛</m:t>
                    </m:r>
                  </m:oMath>
                </a14:m>
                <a:r>
                  <a:rPr lang="en-US" dirty="0"/>
                  <a:t> = number of elements</a:t>
                </a:r>
              </a:p>
              <a:p>
                <a:pPr marL="0" indent="0">
                  <a:buNone/>
                </a:pPr>
                <a:endParaRPr lang="en-US" dirty="0">
                  <a:latin typeface="Courier New" panose="02070309020205020404" pitchFamily="49" charset="0"/>
                </a:endParaRPr>
              </a:p>
            </p:txBody>
          </p:sp>
        </mc:Choice>
        <mc:Fallback xmlns="">
          <p:sp>
            <p:nvSpPr>
              <p:cNvPr id="9" name="Content Placeholder 8">
                <a:extLst>
                  <a:ext uri="{FF2B5EF4-FFF2-40B4-BE49-F238E27FC236}">
                    <a16:creationId xmlns:a16="http://schemas.microsoft.com/office/drawing/2014/main" id="{A644459F-A16B-4671-8B57-4F60B07A1C7F}"/>
                  </a:ext>
                </a:extLst>
              </p:cNvPr>
              <p:cNvSpPr>
                <a:spLocks noGrp="1" noRot="1" noChangeAspect="1" noMove="1" noResize="1" noEditPoints="1" noAdjustHandles="1" noChangeArrowheads="1" noChangeShapeType="1" noTextEdit="1"/>
              </p:cNvSpPr>
              <p:nvPr>
                <p:ph sz="half" idx="2"/>
              </p:nvPr>
            </p:nvSpPr>
            <p:spPr>
              <a:blipFill>
                <a:blip r:embed="rId3"/>
                <a:stretch>
                  <a:fillRect l="-1882" t="-2381" r="-471"/>
                </a:stretch>
              </a:blipFill>
            </p:spPr>
            <p:txBody>
              <a:bodyPr/>
              <a:lstStyle/>
              <a:p>
                <a:r>
                  <a:rPr lang="LID4096">
                    <a:noFill/>
                  </a:rPr>
                  <a:t> </a:t>
                </a:r>
              </a:p>
            </p:txBody>
          </p:sp>
        </mc:Fallback>
      </mc:AlternateContent>
    </p:spTree>
    <p:extLst>
      <p:ext uri="{BB962C8B-B14F-4D97-AF65-F5344CB8AC3E}">
        <p14:creationId xmlns:p14="http://schemas.microsoft.com/office/powerpoint/2010/main" val="47309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Correlation</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Normalized covariance (-1.0, 1.0)</a:t>
            </a:r>
          </a:p>
          <a:p>
            <a:r>
              <a:rPr lang="en-US" dirty="0"/>
              <a:t>If the correlation between two variable is 1,  then the change in variable one results in a proportional move in the same direction for variable 2.</a:t>
            </a:r>
          </a:p>
          <a:p>
            <a:r>
              <a:rPr lang="en-US" dirty="0"/>
              <a:t>Useful for Principal Component Analysis (PCA) or other dimensionality reduction techniques.</a:t>
            </a:r>
          </a:p>
          <a:p>
            <a:pPr marL="0" indent="0">
              <a:buNone/>
            </a:pPr>
            <a:endParaRPr lang="en-US" dirty="0"/>
          </a:p>
          <a:p>
            <a:endParaRPr lang="en-US" dirty="0"/>
          </a:p>
        </p:txBody>
      </p:sp>
      <p:pic>
        <p:nvPicPr>
          <p:cNvPr id="12" name="Content Placeholder 11">
            <a:extLst>
              <a:ext uri="{FF2B5EF4-FFF2-40B4-BE49-F238E27FC236}">
                <a16:creationId xmlns:a16="http://schemas.microsoft.com/office/drawing/2014/main" id="{78E7E21F-3D51-49C4-8A64-D187117F1645}"/>
              </a:ext>
            </a:extLst>
          </p:cNvPr>
          <p:cNvPicPr>
            <a:picLocks noGrp="1" noChangeAspect="1"/>
          </p:cNvPicPr>
          <p:nvPr>
            <p:ph sz="half" idx="2"/>
          </p:nvPr>
        </p:nvPicPr>
        <p:blipFill>
          <a:blip r:embed="rId3"/>
          <a:stretch>
            <a:fillRect/>
          </a:stretch>
        </p:blipFill>
        <p:spPr>
          <a:xfrm>
            <a:off x="6298650" y="1825625"/>
            <a:ext cx="4928700" cy="4351338"/>
          </a:xfrm>
          <a:prstGeom prst="rect">
            <a:avLst/>
          </a:prstGeom>
        </p:spPr>
      </p:pic>
    </p:spTree>
    <p:extLst>
      <p:ext uri="{BB962C8B-B14F-4D97-AF65-F5344CB8AC3E}">
        <p14:creationId xmlns:p14="http://schemas.microsoft.com/office/powerpoint/2010/main" val="252283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Skewness</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sz="2400" dirty="0"/>
                  <a:t>Measures asymmetry</a:t>
                </a:r>
              </a:p>
              <a:p>
                <a:r>
                  <a:rPr lang="en-US" sz="2400" dirty="0"/>
                  <a:t>Positive value means skewed to the left.</a:t>
                </a:r>
              </a:p>
              <a:p>
                <a:r>
                  <a:rPr lang="en-US" sz="2400" dirty="0"/>
                  <a:t>Negative value means skewed to the right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𝑠𝑘𝑒𝑤𝑛𝑒𝑠𝑠</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r>
                            <a:rPr lang="en-US" sz="2400" b="0" i="1" smtClean="0">
                              <a:latin typeface="Cambria Math" panose="02040503050406030204" pitchFamily="18" charset="0"/>
                            </a:rPr>
                            <m:t>𝑀𝑒𝑑𝑖𝑎𝑛</m:t>
                          </m:r>
                          <m:r>
                            <a:rPr lang="en-US" sz="2400" b="0" i="1" smtClean="0">
                              <a:latin typeface="Cambria Math" panose="02040503050406030204" pitchFamily="18" charset="0"/>
                            </a:rPr>
                            <m:t>)</m:t>
                          </m:r>
                        </m:num>
                        <m:den>
                          <m:r>
                            <a:rPr lang="en-US" sz="2400" b="0" i="1" smtClean="0">
                              <a:latin typeface="Cambria Math" panose="02040503050406030204" pitchFamily="18" charset="0"/>
                            </a:rPr>
                            <m:t>𝑆𝑡𝑎𝑛𝑑𝑎𝑟𝑑</m:t>
                          </m:r>
                          <m:r>
                            <a:rPr lang="en-US" sz="2400" b="0" i="1" smtClean="0">
                              <a:latin typeface="Cambria Math" panose="02040503050406030204" pitchFamily="18" charset="0"/>
                            </a:rPr>
                            <m:t> </m:t>
                          </m:r>
                          <m:r>
                            <a:rPr lang="en-US" sz="2400" b="0" i="1" smtClean="0">
                              <a:latin typeface="Cambria Math" panose="02040503050406030204" pitchFamily="18" charset="0"/>
                            </a:rPr>
                            <m:t>𝐷𝑒𝑣𝑖𝑎𝑡𝑖𝑜𝑛</m:t>
                          </m:r>
                        </m:den>
                      </m:f>
                    </m:oMath>
                  </m:oMathPara>
                </a14:m>
                <a:endParaRPr lang="en-US" sz="2400" dirty="0"/>
              </a:p>
              <a:p>
                <a:r>
                  <a:rPr lang="en-US" sz="2400" dirty="0">
                    <a:solidFill>
                      <a:prstClr val="black"/>
                    </a:solidFill>
                    <a:latin typeface="Calibri" panose="020F0502020204030204"/>
                  </a:rPr>
                  <a:t>Provides insight to if the distribution is Gaussian</a:t>
                </a:r>
              </a:p>
              <a:p>
                <a:r>
                  <a:rPr lang="en-US" sz="2400" dirty="0">
                    <a:solidFill>
                      <a:prstClr val="black"/>
                    </a:solidFill>
                    <a:latin typeface="Calibri" panose="020F0502020204030204"/>
                  </a:rPr>
                  <a:t>scipy.stats.skew(array)</a:t>
                </a:r>
              </a:p>
              <a:p>
                <a:pPr marL="0" indent="0">
                  <a:buNone/>
                </a:pPr>
                <a:endParaRPr lang="en-US" sz="2400" dirty="0"/>
              </a:p>
              <a:p>
                <a:pPr marL="0" indent="0">
                  <a:buNone/>
                </a:pPr>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3"/>
                <a:stretch>
                  <a:fillRect l="-1647" t="-1961" r="-2706"/>
                </a:stretch>
              </a:blipFill>
            </p:spPr>
            <p:txBody>
              <a:bodyPr/>
              <a:lstStyle/>
              <a:p>
                <a:r>
                  <a:rPr lang="LID4096">
                    <a:noFill/>
                  </a:rPr>
                  <a:t> </a:t>
                </a:r>
              </a:p>
            </p:txBody>
          </p:sp>
        </mc:Fallback>
      </mc:AlternateContent>
      <p:pic>
        <p:nvPicPr>
          <p:cNvPr id="3" name="Content Placeholder 2">
            <a:extLst>
              <a:ext uri="{FF2B5EF4-FFF2-40B4-BE49-F238E27FC236}">
                <a16:creationId xmlns:a16="http://schemas.microsoft.com/office/drawing/2014/main" id="{4BE37056-B79D-4925-88AA-0068BCFAE113}"/>
              </a:ext>
            </a:extLst>
          </p:cNvPr>
          <p:cNvPicPr>
            <a:picLocks noGrp="1" noChangeAspect="1"/>
          </p:cNvPicPr>
          <p:nvPr>
            <p:ph sz="half" idx="2"/>
          </p:nvPr>
        </p:nvPicPr>
        <p:blipFill>
          <a:blip r:embed="rId4"/>
          <a:stretch>
            <a:fillRect/>
          </a:stretch>
        </p:blipFill>
        <p:spPr>
          <a:xfrm>
            <a:off x="6172200" y="1690688"/>
            <a:ext cx="5181600" cy="3886200"/>
          </a:xfrm>
          <a:prstGeom prst="rect">
            <a:avLst/>
          </a:prstGeom>
        </p:spPr>
      </p:pic>
    </p:spTree>
    <p:extLst>
      <p:ext uri="{BB962C8B-B14F-4D97-AF65-F5344CB8AC3E}">
        <p14:creationId xmlns:p14="http://schemas.microsoft.com/office/powerpoint/2010/main" val="4016770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LSA3</a:t>
            </a:r>
            <a:r>
              <a:rPr lang="en-US" sz="4400" dirty="0"/>
              <a:t>: Understand Data Processing in Data Science.</a:t>
            </a:r>
            <a:br>
              <a:rPr lang="en-US" sz="4400" dirty="0"/>
            </a:br>
            <a:br>
              <a:rPr lang="en-US" sz="4400" dirty="0"/>
            </a:br>
            <a:r>
              <a:rPr lang="en-US" sz="4400" b="1" dirty="0"/>
              <a:t>Outcome: </a:t>
            </a:r>
            <a:r>
              <a:rPr lang="en-US" sz="4400" dirty="0"/>
              <a:t>At the end of this learning step, students will be able to identify and define data processing techniques.</a:t>
            </a:r>
            <a:endParaRPr lang="LID4096" sz="4400" dirty="0"/>
          </a:p>
        </p:txBody>
      </p:sp>
    </p:spTree>
    <p:extLst>
      <p:ext uri="{BB962C8B-B14F-4D97-AF65-F5344CB8AC3E}">
        <p14:creationId xmlns:p14="http://schemas.microsoft.com/office/powerpoint/2010/main" val="118698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30E7-5B27-402B-AB4B-24EA650A836E}"/>
              </a:ext>
            </a:extLst>
          </p:cNvPr>
          <p:cNvSpPr>
            <a:spLocks noGrp="1"/>
          </p:cNvSpPr>
          <p:nvPr>
            <p:ph type="title"/>
          </p:nvPr>
        </p:nvSpPr>
        <p:spPr/>
        <p:txBody>
          <a:bodyPr/>
          <a:lstStyle/>
          <a:p>
            <a:r>
              <a:rPr lang="en-US" dirty="0"/>
              <a:t>What is Data Preprocessing/processing?</a:t>
            </a:r>
            <a:endParaRPr lang="LID4096" dirty="0"/>
          </a:p>
        </p:txBody>
      </p:sp>
      <p:sp>
        <p:nvSpPr>
          <p:cNvPr id="3" name="Content Placeholder 2">
            <a:extLst>
              <a:ext uri="{FF2B5EF4-FFF2-40B4-BE49-F238E27FC236}">
                <a16:creationId xmlns:a16="http://schemas.microsoft.com/office/drawing/2014/main" id="{A52812F6-EBBF-465D-91E0-CFA593F97151}"/>
              </a:ext>
            </a:extLst>
          </p:cNvPr>
          <p:cNvSpPr>
            <a:spLocks noGrp="1"/>
          </p:cNvSpPr>
          <p:nvPr>
            <p:ph idx="1"/>
          </p:nvPr>
        </p:nvSpPr>
        <p:spPr/>
        <p:txBody>
          <a:bodyPr/>
          <a:lstStyle/>
          <a:p>
            <a:pPr marL="0" indent="0">
              <a:buNone/>
            </a:pPr>
            <a:r>
              <a:rPr lang="en-US" dirty="0"/>
              <a:t>A data science procedure in which data transforms into a clean, machine-interpretable format.</a:t>
            </a:r>
            <a:endParaRPr lang="LID4096" dirty="0"/>
          </a:p>
        </p:txBody>
      </p:sp>
    </p:spTree>
    <p:extLst>
      <p:ext uri="{BB962C8B-B14F-4D97-AF65-F5344CB8AC3E}">
        <p14:creationId xmlns:p14="http://schemas.microsoft.com/office/powerpoint/2010/main" val="98441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D73B-1344-45BE-99F8-3EC9902328B6}"/>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A3FE6D37-B70C-46F9-A45E-4FB4F99B2230}"/>
              </a:ext>
            </a:extLst>
          </p:cNvPr>
          <p:cNvSpPr>
            <a:spLocks noGrp="1"/>
          </p:cNvSpPr>
          <p:nvPr>
            <p:ph idx="1"/>
          </p:nvPr>
        </p:nvSpPr>
        <p:spPr/>
        <p:txBody>
          <a:bodyPr>
            <a:normAutofit/>
          </a:bodyPr>
          <a:lstStyle/>
          <a:p>
            <a:pPr marL="0" indent="0">
              <a:buNone/>
            </a:pPr>
            <a:r>
              <a:rPr lang="en-US" dirty="0"/>
              <a:t>Friday 23JUL21</a:t>
            </a:r>
          </a:p>
          <a:p>
            <a:pPr lvl="1"/>
            <a:r>
              <a:rPr lang="en-US" dirty="0"/>
              <a:t>LSA1: Understand data science.</a:t>
            </a:r>
          </a:p>
          <a:p>
            <a:pPr lvl="1"/>
            <a:r>
              <a:rPr lang="en-US" dirty="0"/>
              <a:t>LSA2: Understand the components of Data Science statistics.</a:t>
            </a:r>
          </a:p>
          <a:p>
            <a:pPr lvl="1"/>
            <a:r>
              <a:rPr lang="en-US" dirty="0"/>
              <a:t>LSA3: Understand Data Processing in Data Science.</a:t>
            </a:r>
          </a:p>
          <a:p>
            <a:pPr lvl="1"/>
            <a:r>
              <a:rPr lang="en-US" dirty="0"/>
              <a:t>LSA5: Understand Data Science Metrics and Techniques.</a:t>
            </a:r>
          </a:p>
          <a:p>
            <a:pPr lvl="1"/>
            <a:r>
              <a:rPr lang="en-US" dirty="0"/>
              <a:t>LSA6: Understand the concepts associated with Data Analysis.</a:t>
            </a:r>
          </a:p>
          <a:p>
            <a:pPr lvl="1"/>
            <a:r>
              <a:rPr lang="en-US" dirty="0"/>
              <a:t>LSA7: Understand the concepts associated with Data Visualization.</a:t>
            </a:r>
          </a:p>
        </p:txBody>
      </p:sp>
    </p:spTree>
    <p:extLst>
      <p:ext uri="{BB962C8B-B14F-4D97-AF65-F5344CB8AC3E}">
        <p14:creationId xmlns:p14="http://schemas.microsoft.com/office/powerpoint/2010/main" val="130350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Encoding schemes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lstStyle/>
          <a:p>
            <a:r>
              <a:rPr lang="en-US" dirty="0"/>
              <a:t>One hot encoding: Convert label encoding to a non-ordering relationship variable</a:t>
            </a:r>
          </a:p>
          <a:p>
            <a:r>
              <a:rPr lang="en-US" dirty="0"/>
              <a:t>Binarization: Convert variable into 0s and 1s based on a fixed threshold.</a:t>
            </a:r>
          </a:p>
          <a:p>
            <a:r>
              <a:rPr lang="en-US" dirty="0"/>
              <a:t>Discretization: Split a continuous variable into categories or groups</a:t>
            </a:r>
          </a:p>
          <a:p>
            <a:pPr lvl="1"/>
            <a:r>
              <a:rPr lang="en-US" dirty="0"/>
              <a:t>Equal Width, Equal Frequency, K means</a:t>
            </a:r>
          </a:p>
        </p:txBody>
      </p:sp>
    </p:spTree>
    <p:extLst>
      <p:ext uri="{BB962C8B-B14F-4D97-AF65-F5344CB8AC3E}">
        <p14:creationId xmlns:p14="http://schemas.microsoft.com/office/powerpoint/2010/main" val="412287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222E-6EE0-472A-AEE7-F8B723776CF8}"/>
              </a:ext>
            </a:extLst>
          </p:cNvPr>
          <p:cNvSpPr>
            <a:spLocks noGrp="1"/>
          </p:cNvSpPr>
          <p:nvPr>
            <p:ph type="title"/>
          </p:nvPr>
        </p:nvSpPr>
        <p:spPr/>
        <p:txBody>
          <a:bodyPr/>
          <a:lstStyle/>
          <a:p>
            <a:r>
              <a:rPr lang="en-US" dirty="0"/>
              <a:t>Normalization / Rescale</a:t>
            </a:r>
            <a:endParaRPr lang="LID4096" dirty="0"/>
          </a:p>
        </p:txBody>
      </p:sp>
      <p:sp>
        <p:nvSpPr>
          <p:cNvPr id="3" name="Content Placeholder 2">
            <a:extLst>
              <a:ext uri="{FF2B5EF4-FFF2-40B4-BE49-F238E27FC236}">
                <a16:creationId xmlns:a16="http://schemas.microsoft.com/office/drawing/2014/main" id="{8A6797F3-1C32-4817-8F41-89B66712CDEC}"/>
              </a:ext>
            </a:extLst>
          </p:cNvPr>
          <p:cNvSpPr>
            <a:spLocks noGrp="1"/>
          </p:cNvSpPr>
          <p:nvPr>
            <p:ph idx="1"/>
          </p:nvPr>
        </p:nvSpPr>
        <p:spPr/>
        <p:txBody>
          <a:bodyPr/>
          <a:lstStyle/>
          <a:p>
            <a:pPr marL="0" indent="0">
              <a:buNone/>
            </a:pPr>
            <a:r>
              <a:rPr lang="en-US" dirty="0"/>
              <a:t>Normalization gives equal weight/importance to each variable</a:t>
            </a:r>
          </a:p>
          <a:p>
            <a:r>
              <a:rPr lang="en-US" dirty="0"/>
              <a:t>(Rescaling) Min-Max normalization</a:t>
            </a:r>
          </a:p>
          <a:p>
            <a:r>
              <a:rPr lang="en-US" dirty="0"/>
              <a:t>Mean normalization</a:t>
            </a:r>
          </a:p>
          <a:p>
            <a:r>
              <a:rPr lang="en-US" dirty="0"/>
              <a:t>Z-score normalization</a:t>
            </a:r>
            <a:endParaRPr lang="LID4096" dirty="0"/>
          </a:p>
        </p:txBody>
      </p:sp>
    </p:spTree>
    <p:extLst>
      <p:ext uri="{BB962C8B-B14F-4D97-AF65-F5344CB8AC3E}">
        <p14:creationId xmlns:p14="http://schemas.microsoft.com/office/powerpoint/2010/main" val="103211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Processing values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normAutofit/>
          </a:bodyPr>
          <a:lstStyle/>
          <a:p>
            <a:pPr marL="0" indent="0">
              <a:buNone/>
            </a:pPr>
            <a:r>
              <a:rPr lang="en-US" dirty="0"/>
              <a:t>Missing Values</a:t>
            </a:r>
          </a:p>
          <a:p>
            <a:pPr lvl="1"/>
            <a:r>
              <a:rPr lang="en-US" dirty="0"/>
              <a:t>Remove entries with missing values</a:t>
            </a:r>
          </a:p>
          <a:p>
            <a:pPr lvl="1"/>
            <a:r>
              <a:rPr lang="en-US" dirty="0"/>
              <a:t>Impute values for those missing </a:t>
            </a:r>
          </a:p>
          <a:p>
            <a:pPr marL="0" indent="0">
              <a:buNone/>
            </a:pPr>
            <a:r>
              <a:rPr lang="en-US" dirty="0"/>
              <a:t>Duplicate Values</a:t>
            </a:r>
          </a:p>
          <a:p>
            <a:pPr lvl="1"/>
            <a:r>
              <a:rPr lang="en-US" dirty="0"/>
              <a:t>Remove Duplicates</a:t>
            </a:r>
          </a:p>
          <a:p>
            <a:pPr marL="0" indent="0">
              <a:buNone/>
            </a:pPr>
            <a:r>
              <a:rPr lang="en-US" dirty="0"/>
              <a:t>Inconsistent Values</a:t>
            </a:r>
          </a:p>
          <a:p>
            <a:pPr lvl="1"/>
            <a:r>
              <a:rPr lang="en-US" dirty="0"/>
              <a:t>Create consistent format (Date, Address, Phone number, etc.)</a:t>
            </a:r>
          </a:p>
          <a:p>
            <a:r>
              <a:rPr lang="en-US" dirty="0"/>
              <a:t>Outliers</a:t>
            </a:r>
          </a:p>
          <a:p>
            <a:pPr lvl="1"/>
            <a:r>
              <a:rPr lang="en-US" dirty="0"/>
              <a:t>Remove </a:t>
            </a:r>
          </a:p>
        </p:txBody>
      </p:sp>
    </p:spTree>
    <p:extLst>
      <p:ext uri="{BB962C8B-B14F-4D97-AF65-F5344CB8AC3E}">
        <p14:creationId xmlns:p14="http://schemas.microsoft.com/office/powerpoint/2010/main" val="59610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DFD7-5880-4295-972C-60CF50B1E091}"/>
              </a:ext>
            </a:extLst>
          </p:cNvPr>
          <p:cNvSpPr>
            <a:spLocks noGrp="1"/>
          </p:cNvSpPr>
          <p:nvPr>
            <p:ph type="title"/>
          </p:nvPr>
        </p:nvSpPr>
        <p:spPr/>
        <p:txBody>
          <a:bodyPr/>
          <a:lstStyle/>
          <a:p>
            <a:r>
              <a:rPr lang="en-US" dirty="0"/>
              <a:t>Why do we need to Process Data?</a:t>
            </a:r>
            <a:endParaRPr lang="LID4096" dirty="0"/>
          </a:p>
        </p:txBody>
      </p:sp>
      <p:sp>
        <p:nvSpPr>
          <p:cNvPr id="3" name="Content Placeholder 2">
            <a:extLst>
              <a:ext uri="{FF2B5EF4-FFF2-40B4-BE49-F238E27FC236}">
                <a16:creationId xmlns:a16="http://schemas.microsoft.com/office/drawing/2014/main" id="{E3F2EA43-BB8A-4D56-8522-DAD003FB0A18}"/>
              </a:ext>
            </a:extLst>
          </p:cNvPr>
          <p:cNvSpPr>
            <a:spLocks noGrp="1"/>
          </p:cNvSpPr>
          <p:nvPr>
            <p:ph idx="1"/>
          </p:nvPr>
        </p:nvSpPr>
        <p:spPr/>
        <p:txBody>
          <a:bodyPr>
            <a:normAutofit/>
          </a:bodyPr>
          <a:lstStyle/>
          <a:p>
            <a:r>
              <a:rPr lang="en-US" dirty="0"/>
              <a:t>Missing, Duplicate, Inconsistent values</a:t>
            </a:r>
          </a:p>
          <a:p>
            <a:r>
              <a:rPr lang="en-US" dirty="0"/>
              <a:t>Outliers</a:t>
            </a:r>
          </a:p>
          <a:p>
            <a:r>
              <a:rPr lang="en-US" dirty="0"/>
              <a:t>Feature Enrichment</a:t>
            </a:r>
          </a:p>
          <a:p>
            <a:r>
              <a:rPr lang="en-US" dirty="0"/>
              <a:t>Feature Encoding</a:t>
            </a:r>
          </a:p>
          <a:p>
            <a:r>
              <a:rPr lang="en-US" dirty="0"/>
              <a:t>Dimensionality Reduction</a:t>
            </a:r>
          </a:p>
          <a:p>
            <a:r>
              <a:rPr lang="en-US" dirty="0"/>
              <a:t>Imbalanced data</a:t>
            </a:r>
          </a:p>
          <a:p>
            <a:pPr marL="0" indent="0">
              <a:buNone/>
            </a:pPr>
            <a:endParaRPr lang="en-US" dirty="0"/>
          </a:p>
        </p:txBody>
      </p:sp>
    </p:spTree>
    <p:extLst>
      <p:ext uri="{BB962C8B-B14F-4D97-AF65-F5344CB8AC3E}">
        <p14:creationId xmlns:p14="http://schemas.microsoft.com/office/powerpoint/2010/main" val="553134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E681-BBF4-4208-9636-BE163221B7EE}"/>
              </a:ext>
            </a:extLst>
          </p:cNvPr>
          <p:cNvSpPr>
            <a:spLocks noGrp="1"/>
          </p:cNvSpPr>
          <p:nvPr>
            <p:ph type="title"/>
          </p:nvPr>
        </p:nvSpPr>
        <p:spPr/>
        <p:txBody>
          <a:bodyPr/>
          <a:lstStyle/>
          <a:p>
            <a:r>
              <a:rPr lang="en-US" dirty="0"/>
              <a:t>One Hot Encoding</a:t>
            </a:r>
            <a:endParaRPr lang="LID4096" dirty="0"/>
          </a:p>
        </p:txBody>
      </p:sp>
      <p:graphicFrame>
        <p:nvGraphicFramePr>
          <p:cNvPr id="4" name="Table 4">
            <a:extLst>
              <a:ext uri="{FF2B5EF4-FFF2-40B4-BE49-F238E27FC236}">
                <a16:creationId xmlns:a16="http://schemas.microsoft.com/office/drawing/2014/main" id="{A4E1FF6B-8B8E-4EC5-A347-F0A003009F87}"/>
              </a:ext>
            </a:extLst>
          </p:cNvPr>
          <p:cNvGraphicFramePr>
            <a:graphicFrameLocks noGrp="1"/>
          </p:cNvGraphicFramePr>
          <p:nvPr>
            <p:ph idx="1"/>
          </p:nvPr>
        </p:nvGraphicFramePr>
        <p:xfrm>
          <a:off x="700635" y="2367280"/>
          <a:ext cx="3508840" cy="2123440"/>
        </p:xfrm>
        <a:graphic>
          <a:graphicData uri="http://schemas.openxmlformats.org/drawingml/2006/table">
            <a:tbl>
              <a:tblPr firstRow="1" bandRow="1">
                <a:tableStyleId>{5C22544A-7EE6-4342-B048-85BDC9FD1C3A}</a:tableStyleId>
              </a:tblPr>
              <a:tblGrid>
                <a:gridCol w="1185970">
                  <a:extLst>
                    <a:ext uri="{9D8B030D-6E8A-4147-A177-3AD203B41FA5}">
                      <a16:colId xmlns:a16="http://schemas.microsoft.com/office/drawing/2014/main" val="3164799347"/>
                    </a:ext>
                  </a:extLst>
                </a:gridCol>
                <a:gridCol w="1099188">
                  <a:extLst>
                    <a:ext uri="{9D8B030D-6E8A-4147-A177-3AD203B41FA5}">
                      <a16:colId xmlns:a16="http://schemas.microsoft.com/office/drawing/2014/main" val="3272425779"/>
                    </a:ext>
                  </a:extLst>
                </a:gridCol>
                <a:gridCol w="1223682">
                  <a:extLst>
                    <a:ext uri="{9D8B030D-6E8A-4147-A177-3AD203B41FA5}">
                      <a16:colId xmlns:a16="http://schemas.microsoft.com/office/drawing/2014/main" val="1209671875"/>
                    </a:ext>
                  </a:extLst>
                </a:gridCol>
              </a:tblGrid>
              <a:tr h="370840">
                <a:tc>
                  <a:txBody>
                    <a:bodyPr/>
                    <a:lstStyle/>
                    <a:p>
                      <a:r>
                        <a:rPr lang="en-US" dirty="0"/>
                        <a:t>Car Maker</a:t>
                      </a:r>
                      <a:endParaRPr lang="LID4096" dirty="0"/>
                    </a:p>
                  </a:txBody>
                  <a:tcPr/>
                </a:tc>
                <a:tc>
                  <a:txBody>
                    <a:bodyPr/>
                    <a:lstStyle/>
                    <a:p>
                      <a:r>
                        <a:rPr lang="en-US" dirty="0"/>
                        <a:t>Categorical Value</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1786795105"/>
                  </a:ext>
                </a:extLst>
              </a:tr>
              <a:tr h="370840">
                <a:tc>
                  <a:txBody>
                    <a:bodyPr/>
                    <a:lstStyle/>
                    <a:p>
                      <a:r>
                        <a:rPr lang="en-US" dirty="0"/>
                        <a:t>Passat</a:t>
                      </a:r>
                      <a:endParaRPr lang="LID4096" dirty="0"/>
                    </a:p>
                  </a:txBody>
                  <a:tcPr/>
                </a:tc>
                <a:tc>
                  <a:txBody>
                    <a:bodyPr/>
                    <a:lstStyle/>
                    <a:p>
                      <a:r>
                        <a:rPr lang="en-US" dirty="0"/>
                        <a:t>1</a:t>
                      </a:r>
                      <a:endParaRPr lang="LID4096" dirty="0"/>
                    </a:p>
                  </a:txBody>
                  <a:tcPr/>
                </a:tc>
                <a:tc>
                  <a:txBody>
                    <a:bodyPr/>
                    <a:lstStyle/>
                    <a:p>
                      <a:r>
                        <a:rPr lang="en-US" dirty="0"/>
                        <a:t>12000</a:t>
                      </a:r>
                      <a:endParaRPr lang="LID4096" dirty="0"/>
                    </a:p>
                  </a:txBody>
                  <a:tcPr/>
                </a:tc>
                <a:extLst>
                  <a:ext uri="{0D108BD9-81ED-4DB2-BD59-A6C34878D82A}">
                    <a16:rowId xmlns:a16="http://schemas.microsoft.com/office/drawing/2014/main" val="2789672637"/>
                  </a:ext>
                </a:extLst>
              </a:tr>
              <a:tr h="370840">
                <a:tc>
                  <a:txBody>
                    <a:bodyPr/>
                    <a:lstStyle/>
                    <a:p>
                      <a:r>
                        <a:rPr lang="en-US" dirty="0"/>
                        <a:t>Civic</a:t>
                      </a:r>
                      <a:endParaRPr lang="LID4096" dirty="0"/>
                    </a:p>
                  </a:txBody>
                  <a:tcPr/>
                </a:tc>
                <a:tc>
                  <a:txBody>
                    <a:bodyPr/>
                    <a:lstStyle/>
                    <a:p>
                      <a:r>
                        <a:rPr lang="en-US" dirty="0"/>
                        <a:t>2</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2698515225"/>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2817419134"/>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3629371384"/>
                  </a:ext>
                </a:extLst>
              </a:tr>
            </a:tbl>
          </a:graphicData>
        </a:graphic>
      </p:graphicFrame>
      <p:graphicFrame>
        <p:nvGraphicFramePr>
          <p:cNvPr id="5" name="Table 5">
            <a:extLst>
              <a:ext uri="{FF2B5EF4-FFF2-40B4-BE49-F238E27FC236}">
                <a16:creationId xmlns:a16="http://schemas.microsoft.com/office/drawing/2014/main" id="{5A34CD96-B37A-4430-8352-E69EFDE1A94B}"/>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sp>
        <p:nvSpPr>
          <p:cNvPr id="6" name="Arrow: Right 5">
            <a:extLst>
              <a:ext uri="{FF2B5EF4-FFF2-40B4-BE49-F238E27FC236}">
                <a16:creationId xmlns:a16="http://schemas.microsoft.com/office/drawing/2014/main" id="{32961A9D-835C-4553-AA3D-071D1412F866}"/>
              </a:ext>
            </a:extLst>
          </p:cNvPr>
          <p:cNvSpPr/>
          <p:nvPr/>
        </p:nvSpPr>
        <p:spPr>
          <a:xfrm>
            <a:off x="4733365" y="3173506"/>
            <a:ext cx="2084294" cy="591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3BE8ADCF-D2BA-4871-8E5A-7FF7565800B9}"/>
              </a:ext>
            </a:extLst>
          </p:cNvPr>
          <p:cNvSpPr txBox="1"/>
          <p:nvPr/>
        </p:nvSpPr>
        <p:spPr>
          <a:xfrm>
            <a:off x="981635" y="4840941"/>
            <a:ext cx="2944906" cy="369332"/>
          </a:xfrm>
          <a:prstGeom prst="rect">
            <a:avLst/>
          </a:prstGeom>
          <a:noFill/>
        </p:spPr>
        <p:txBody>
          <a:bodyPr wrap="square" rtlCol="0">
            <a:spAutoFit/>
          </a:bodyPr>
          <a:lstStyle/>
          <a:p>
            <a:pPr algn="ctr"/>
            <a:r>
              <a:rPr lang="en-US" b="1" dirty="0"/>
              <a:t>Label Encoding</a:t>
            </a:r>
            <a:endParaRPr lang="LID4096" b="1" dirty="0"/>
          </a:p>
        </p:txBody>
      </p:sp>
      <p:sp>
        <p:nvSpPr>
          <p:cNvPr id="8" name="TextBox 7">
            <a:extLst>
              <a:ext uri="{FF2B5EF4-FFF2-40B4-BE49-F238E27FC236}">
                <a16:creationId xmlns:a16="http://schemas.microsoft.com/office/drawing/2014/main" id="{9BEAEDDC-D765-4CD8-8944-214FE63ABA08}"/>
              </a:ext>
            </a:extLst>
          </p:cNvPr>
          <p:cNvSpPr txBox="1"/>
          <p:nvPr/>
        </p:nvSpPr>
        <p:spPr>
          <a:xfrm>
            <a:off x="7896411" y="4840941"/>
            <a:ext cx="2944906" cy="369332"/>
          </a:xfrm>
          <a:prstGeom prst="rect">
            <a:avLst/>
          </a:prstGeom>
          <a:noFill/>
        </p:spPr>
        <p:txBody>
          <a:bodyPr wrap="square" rtlCol="0">
            <a:spAutoFit/>
          </a:bodyPr>
          <a:lstStyle/>
          <a:p>
            <a:pPr algn="ctr"/>
            <a:r>
              <a:rPr lang="en-US" b="1" dirty="0"/>
              <a:t>One-hot Encoding</a:t>
            </a:r>
            <a:endParaRPr lang="LID4096" b="1" dirty="0"/>
          </a:p>
        </p:txBody>
      </p:sp>
    </p:spTree>
    <p:extLst>
      <p:ext uri="{BB962C8B-B14F-4D97-AF65-F5344CB8AC3E}">
        <p14:creationId xmlns:p14="http://schemas.microsoft.com/office/powerpoint/2010/main" val="34918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82CC-196B-4254-A744-997E0E82E142}"/>
              </a:ext>
            </a:extLst>
          </p:cNvPr>
          <p:cNvSpPr>
            <a:spLocks noGrp="1"/>
          </p:cNvSpPr>
          <p:nvPr>
            <p:ph type="title"/>
          </p:nvPr>
        </p:nvSpPr>
        <p:spPr/>
        <p:txBody>
          <a:bodyPr/>
          <a:lstStyle/>
          <a:p>
            <a:r>
              <a:rPr lang="en-US" dirty="0"/>
              <a:t>Binarization</a:t>
            </a:r>
            <a:endParaRPr lang="LID4096" dirty="0"/>
          </a:p>
        </p:txBody>
      </p:sp>
      <p:graphicFrame>
        <p:nvGraphicFramePr>
          <p:cNvPr id="5" name="Table 5">
            <a:extLst>
              <a:ext uri="{FF2B5EF4-FFF2-40B4-BE49-F238E27FC236}">
                <a16:creationId xmlns:a16="http://schemas.microsoft.com/office/drawing/2014/main" id="{B6FD0415-9FF7-4612-89E2-7609A76B79C8}"/>
              </a:ext>
            </a:extLst>
          </p:cNvPr>
          <p:cNvGraphicFramePr>
            <a:graphicFrameLocks noGrp="1"/>
          </p:cNvGraphicFramePr>
          <p:nvPr/>
        </p:nvGraphicFramePr>
        <p:xfrm>
          <a:off x="700635"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graphicFrame>
        <p:nvGraphicFramePr>
          <p:cNvPr id="6" name="Table 5">
            <a:extLst>
              <a:ext uri="{FF2B5EF4-FFF2-40B4-BE49-F238E27FC236}">
                <a16:creationId xmlns:a16="http://schemas.microsoft.com/office/drawing/2014/main" id="{A28A61B0-9773-4542-8089-74DBE93D026E}"/>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1416808678"/>
                  </a:ext>
                </a:extLst>
              </a:tr>
            </a:tbl>
          </a:graphicData>
        </a:graphic>
      </p:graphicFrame>
      <p:sp>
        <p:nvSpPr>
          <p:cNvPr id="9" name="Arrow: Right 8">
            <a:extLst>
              <a:ext uri="{FF2B5EF4-FFF2-40B4-BE49-F238E27FC236}">
                <a16:creationId xmlns:a16="http://schemas.microsoft.com/office/drawing/2014/main" id="{8E37870E-42E8-4C3C-85D7-06FDC54FD151}"/>
              </a:ext>
            </a:extLst>
          </p:cNvPr>
          <p:cNvSpPr/>
          <p:nvPr/>
        </p:nvSpPr>
        <p:spPr>
          <a:xfrm>
            <a:off x="5150224" y="3146612"/>
            <a:ext cx="1788458" cy="86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760FC033-2C64-4A4F-9582-8A3AC3BE3237}"/>
              </a:ext>
            </a:extLst>
          </p:cNvPr>
          <p:cNvSpPr/>
          <p:nvPr/>
        </p:nvSpPr>
        <p:spPr>
          <a:xfrm>
            <a:off x="3684494" y="2501900"/>
            <a:ext cx="1058584"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FEB5AB76-F83B-40CA-9FDE-4261EF906749}"/>
              </a:ext>
            </a:extLst>
          </p:cNvPr>
          <p:cNvSpPr/>
          <p:nvPr/>
        </p:nvSpPr>
        <p:spPr>
          <a:xfrm>
            <a:off x="10387584" y="2501900"/>
            <a:ext cx="1004316"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55788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D8AE-BA82-4B19-9B17-234EA48C252E}"/>
              </a:ext>
            </a:extLst>
          </p:cNvPr>
          <p:cNvSpPr>
            <a:spLocks noGrp="1"/>
          </p:cNvSpPr>
          <p:nvPr>
            <p:ph type="title"/>
          </p:nvPr>
        </p:nvSpPr>
        <p:spPr/>
        <p:txBody>
          <a:bodyPr/>
          <a:lstStyle/>
          <a:p>
            <a:r>
              <a:rPr lang="en-US" dirty="0"/>
              <a:t>Discretization</a:t>
            </a:r>
            <a:endParaRPr lang="LID4096" dirty="0"/>
          </a:p>
        </p:txBody>
      </p:sp>
      <p:sp>
        <p:nvSpPr>
          <p:cNvPr id="3" name="Content Placeholder 2">
            <a:extLst>
              <a:ext uri="{FF2B5EF4-FFF2-40B4-BE49-F238E27FC236}">
                <a16:creationId xmlns:a16="http://schemas.microsoft.com/office/drawing/2014/main" id="{7A65E0D2-155B-40EA-BD5E-BDC1441B88D7}"/>
              </a:ext>
            </a:extLst>
          </p:cNvPr>
          <p:cNvSpPr>
            <a:spLocks noGrp="1"/>
          </p:cNvSpPr>
          <p:nvPr>
            <p:ph idx="1"/>
          </p:nvPr>
        </p:nvSpPr>
        <p:spPr/>
        <p:txBody>
          <a:bodyPr/>
          <a:lstStyle/>
          <a:p>
            <a:r>
              <a:rPr lang="en-US" dirty="0"/>
              <a:t>Transforming continuous data into discrete data (categories or bins)</a:t>
            </a:r>
          </a:p>
          <a:p>
            <a:r>
              <a:rPr lang="en-US" dirty="0"/>
              <a:t>Height is a continuous variable that can be transformed into short, average, tall bins</a:t>
            </a:r>
          </a:p>
          <a:p>
            <a:pPr lvl="1"/>
            <a:r>
              <a:rPr lang="en-US" dirty="0"/>
              <a:t>Short (less than 60 in)</a:t>
            </a:r>
          </a:p>
          <a:p>
            <a:pPr lvl="1"/>
            <a:r>
              <a:rPr lang="en-US" dirty="0"/>
              <a:t>Average ( between 60-71 inches)</a:t>
            </a:r>
          </a:p>
          <a:p>
            <a:pPr lvl="1"/>
            <a:r>
              <a:rPr lang="en-US" dirty="0"/>
              <a:t>Tall (greater than 71 inches)</a:t>
            </a:r>
            <a:endParaRPr lang="LID4096" dirty="0"/>
          </a:p>
        </p:txBody>
      </p:sp>
    </p:spTree>
    <p:extLst>
      <p:ext uri="{BB962C8B-B14F-4D97-AF65-F5344CB8AC3E}">
        <p14:creationId xmlns:p14="http://schemas.microsoft.com/office/powerpoint/2010/main" val="145944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Why Transformations?</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Utilized to make your data work better for you</a:t>
            </a:r>
          </a:p>
          <a:p>
            <a:r>
              <a:rPr lang="en-US" dirty="0"/>
              <a:t>Most raw data is skewed, but some models ( linear and logistic regression) follow normal distributions.</a:t>
            </a:r>
          </a:p>
          <a:p>
            <a:r>
              <a:rPr lang="en-US" dirty="0"/>
              <a:t>Map a skewed distribution to a normal distribution through a transform</a:t>
            </a:r>
            <a:endParaRPr lang="LID4096" dirty="0"/>
          </a:p>
        </p:txBody>
      </p:sp>
    </p:spTree>
    <p:extLst>
      <p:ext uri="{BB962C8B-B14F-4D97-AF65-F5344CB8AC3E}">
        <p14:creationId xmlns:p14="http://schemas.microsoft.com/office/powerpoint/2010/main" val="3767112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Log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Not applied to features with negative values</a:t>
            </a:r>
          </a:p>
          <a:p>
            <a:r>
              <a:rPr lang="en-US" dirty="0"/>
              <a:t>Applied for skewed-right data.</a:t>
            </a:r>
          </a:p>
          <a:p>
            <a:r>
              <a:rPr lang="en-US" dirty="0"/>
              <a:t>Scale changes to multiplicative scale (linearly distributed data)</a:t>
            </a:r>
          </a:p>
        </p:txBody>
      </p:sp>
    </p:spTree>
    <p:extLst>
      <p:ext uri="{BB962C8B-B14F-4D97-AF65-F5344CB8AC3E}">
        <p14:creationId xmlns:p14="http://schemas.microsoft.com/office/powerpoint/2010/main" val="781994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Square Root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Compresses high values, so lower values are more spread out.</a:t>
            </a:r>
          </a:p>
          <a:p>
            <a:r>
              <a:rPr lang="en-US" dirty="0"/>
              <a:t>Could apply this to the dependent variable, but results become less interpretable.</a:t>
            </a:r>
          </a:p>
          <a:p>
            <a:r>
              <a:rPr lang="en-US" dirty="0"/>
              <a:t>Useful for right skewed distributions.</a:t>
            </a:r>
          </a:p>
        </p:txBody>
      </p:sp>
    </p:spTree>
    <p:extLst>
      <p:ext uri="{BB962C8B-B14F-4D97-AF65-F5344CB8AC3E}">
        <p14:creationId xmlns:p14="http://schemas.microsoft.com/office/powerpoint/2010/main" val="201743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p:txBody>
          <a:bodyPr anchor="ctr">
            <a:normAutofit/>
          </a:bodyPr>
          <a:lstStyle/>
          <a:p>
            <a:pPr algn="ctr"/>
            <a:r>
              <a:rPr lang="en-US" sz="4000" b="1" dirty="0"/>
              <a:t>LSA1</a:t>
            </a:r>
            <a:r>
              <a:rPr lang="en-US" sz="4000" dirty="0"/>
              <a:t>: Understanding Data Science</a:t>
            </a:r>
            <a:br>
              <a:rPr lang="en-US" sz="4000" dirty="0"/>
            </a:br>
            <a:br>
              <a:rPr lang="en-US" sz="4000" dirty="0"/>
            </a:br>
            <a:r>
              <a:rPr lang="en-US" sz="4000" b="1" dirty="0"/>
              <a:t>Outcome: </a:t>
            </a:r>
            <a:r>
              <a:rPr lang="en-US" sz="4000" dirty="0"/>
              <a:t>At the end of this learning step, students will be able to define data science.</a:t>
            </a:r>
            <a:endParaRPr lang="LID4096" sz="4000" dirty="0"/>
          </a:p>
        </p:txBody>
      </p:sp>
    </p:spTree>
    <p:extLst>
      <p:ext uri="{BB962C8B-B14F-4D97-AF65-F5344CB8AC3E}">
        <p14:creationId xmlns:p14="http://schemas.microsoft.com/office/powerpoint/2010/main" val="2635913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Square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Useful for left skewed distributions.</a:t>
            </a:r>
          </a:p>
        </p:txBody>
      </p:sp>
    </p:spTree>
    <p:extLst>
      <p:ext uri="{BB962C8B-B14F-4D97-AF65-F5344CB8AC3E}">
        <p14:creationId xmlns:p14="http://schemas.microsoft.com/office/powerpoint/2010/main" val="3592995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83BC-E5B9-4CB4-98F4-218980B14DE5}"/>
              </a:ext>
            </a:extLst>
          </p:cNvPr>
          <p:cNvSpPr>
            <a:spLocks noGrp="1"/>
          </p:cNvSpPr>
          <p:nvPr>
            <p:ph type="title"/>
          </p:nvPr>
        </p:nvSpPr>
        <p:spPr/>
        <p:txBody>
          <a:bodyPr/>
          <a:lstStyle/>
          <a:p>
            <a:r>
              <a:rPr lang="en-US" dirty="0"/>
              <a:t>Feature enrichment</a:t>
            </a:r>
            <a:endParaRPr lang="LID4096" dirty="0"/>
          </a:p>
        </p:txBody>
      </p:sp>
      <p:sp>
        <p:nvSpPr>
          <p:cNvPr id="3" name="Content Placeholder 2">
            <a:extLst>
              <a:ext uri="{FF2B5EF4-FFF2-40B4-BE49-F238E27FC236}">
                <a16:creationId xmlns:a16="http://schemas.microsoft.com/office/drawing/2014/main" id="{E9596980-712D-448B-A574-9B33294594EB}"/>
              </a:ext>
            </a:extLst>
          </p:cNvPr>
          <p:cNvSpPr>
            <a:spLocks noGrp="1"/>
          </p:cNvSpPr>
          <p:nvPr>
            <p:ph idx="1"/>
          </p:nvPr>
        </p:nvSpPr>
        <p:spPr/>
        <p:txBody>
          <a:bodyPr/>
          <a:lstStyle/>
          <a:p>
            <a:pPr marL="0" indent="0">
              <a:buNone/>
            </a:pPr>
            <a:r>
              <a:rPr lang="en-US" dirty="0"/>
              <a:t>The addition and/or transformation of features to increase the variance within the dataset to produce more robust models.</a:t>
            </a:r>
          </a:p>
          <a:p>
            <a:r>
              <a:rPr lang="en-US" dirty="0"/>
              <a:t>Supplement data with data from other sources</a:t>
            </a:r>
          </a:p>
          <a:p>
            <a:r>
              <a:rPr lang="en-US" dirty="0"/>
              <a:t>Feature Selection</a:t>
            </a:r>
          </a:p>
          <a:p>
            <a:r>
              <a:rPr lang="en-US" dirty="0"/>
              <a:t>Feature Transformation</a:t>
            </a:r>
          </a:p>
          <a:p>
            <a:r>
              <a:rPr lang="en-US" dirty="0"/>
              <a:t>Data Imputation</a:t>
            </a:r>
            <a:endParaRPr lang="LID4096" dirty="0"/>
          </a:p>
        </p:txBody>
      </p:sp>
    </p:spTree>
    <p:extLst>
      <p:ext uri="{BB962C8B-B14F-4D97-AF65-F5344CB8AC3E}">
        <p14:creationId xmlns:p14="http://schemas.microsoft.com/office/powerpoint/2010/main" val="1273929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3909251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LSA5</a:t>
            </a:r>
            <a:r>
              <a:rPr lang="en-US" sz="4400" dirty="0"/>
              <a:t>:  Understand Data Science Metrics and</a:t>
            </a:r>
            <a:br>
              <a:rPr lang="en-US" sz="4400" dirty="0"/>
            </a:br>
            <a:r>
              <a:rPr lang="en-US" sz="4400" dirty="0"/>
              <a:t>Techniques.</a:t>
            </a:r>
            <a:br>
              <a:rPr lang="en-US" sz="4400" dirty="0"/>
            </a:br>
            <a:br>
              <a:rPr lang="en-US" sz="4400" dirty="0"/>
            </a:br>
            <a:r>
              <a:rPr lang="en-US" sz="4400" b="1" dirty="0"/>
              <a:t>Outcome: </a:t>
            </a:r>
            <a:r>
              <a:rPr lang="en-US" sz="4400" dirty="0"/>
              <a:t>At the end of this learning step, students will be able to identify, define, and apply data science metrics and techniques.</a:t>
            </a:r>
            <a:endParaRPr lang="LID4096" sz="4400" dirty="0"/>
          </a:p>
        </p:txBody>
      </p:sp>
    </p:spTree>
    <p:extLst>
      <p:ext uri="{BB962C8B-B14F-4D97-AF65-F5344CB8AC3E}">
        <p14:creationId xmlns:p14="http://schemas.microsoft.com/office/powerpoint/2010/main" val="667314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ADA-4DD0-40C4-BF39-9D404BE389F9}"/>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E0DFBC9B-97E4-4F9A-99F7-EF786315DCB9}"/>
              </a:ext>
            </a:extLst>
          </p:cNvPr>
          <p:cNvSpPr>
            <a:spLocks noGrp="1"/>
          </p:cNvSpPr>
          <p:nvPr>
            <p:ph idx="1"/>
          </p:nvPr>
        </p:nvSpPr>
        <p:spPr/>
        <p:txBody>
          <a:bodyPr>
            <a:normAutofit/>
          </a:bodyPr>
          <a:lstStyle/>
          <a:p>
            <a:r>
              <a:rPr lang="en-US" dirty="0"/>
              <a:t>Cross Validation</a:t>
            </a:r>
          </a:p>
          <a:p>
            <a:r>
              <a:rPr lang="en-US" dirty="0"/>
              <a:t>Grid Search / parameter tuning</a:t>
            </a:r>
          </a:p>
          <a:p>
            <a:r>
              <a:rPr lang="en-US" dirty="0"/>
              <a:t>Metrics</a:t>
            </a:r>
          </a:p>
          <a:p>
            <a:pPr lvl="1"/>
            <a:r>
              <a:rPr lang="en-US" dirty="0"/>
              <a:t>Loss Functions</a:t>
            </a:r>
          </a:p>
          <a:p>
            <a:pPr lvl="1"/>
            <a:r>
              <a:rPr lang="en-US" dirty="0"/>
              <a:t>Area under the curve (AUC)</a:t>
            </a:r>
          </a:p>
          <a:p>
            <a:pPr lvl="1"/>
            <a:r>
              <a:rPr lang="en-US" dirty="0"/>
              <a:t>Type 1 error and Type 2 error</a:t>
            </a:r>
          </a:p>
          <a:p>
            <a:pPr lvl="1"/>
            <a:r>
              <a:rPr lang="en-US" dirty="0"/>
              <a:t>Confusion matrix</a:t>
            </a:r>
          </a:p>
          <a:p>
            <a:pPr lvl="1"/>
            <a:r>
              <a:rPr lang="en-US" dirty="0"/>
              <a:t>Validation Accuracy</a:t>
            </a:r>
          </a:p>
        </p:txBody>
      </p:sp>
    </p:spTree>
    <p:extLst>
      <p:ext uri="{BB962C8B-B14F-4D97-AF65-F5344CB8AC3E}">
        <p14:creationId xmlns:p14="http://schemas.microsoft.com/office/powerpoint/2010/main" val="66154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603-6377-4928-92AF-D7D3006C294B}"/>
              </a:ext>
            </a:extLst>
          </p:cNvPr>
          <p:cNvSpPr>
            <a:spLocks noGrp="1"/>
          </p:cNvSpPr>
          <p:nvPr>
            <p:ph type="title"/>
          </p:nvPr>
        </p:nvSpPr>
        <p:spPr/>
        <p:txBody>
          <a:bodyPr/>
          <a:lstStyle/>
          <a:p>
            <a:r>
              <a:rPr lang="en-US" dirty="0"/>
              <a:t>Loss Functions</a:t>
            </a:r>
            <a:endParaRPr lang="LID4096" dirty="0"/>
          </a:p>
        </p:txBody>
      </p:sp>
      <p:sp>
        <p:nvSpPr>
          <p:cNvPr id="3" name="Content Placeholder 2">
            <a:extLst>
              <a:ext uri="{FF2B5EF4-FFF2-40B4-BE49-F238E27FC236}">
                <a16:creationId xmlns:a16="http://schemas.microsoft.com/office/drawing/2014/main" id="{CC12BBB5-75E4-4872-B6FC-EC1708DC36B9}"/>
              </a:ext>
            </a:extLst>
          </p:cNvPr>
          <p:cNvSpPr>
            <a:spLocks noGrp="1"/>
          </p:cNvSpPr>
          <p:nvPr>
            <p:ph idx="1"/>
          </p:nvPr>
        </p:nvSpPr>
        <p:spPr/>
        <p:txBody>
          <a:bodyPr/>
          <a:lstStyle/>
          <a:p>
            <a:r>
              <a:rPr lang="en-US" dirty="0"/>
              <a:t>Machine learning is algorithmic and relies on loss functions to achieve expected performance</a:t>
            </a:r>
          </a:p>
          <a:p>
            <a:r>
              <a:rPr lang="en-US" dirty="0"/>
              <a:t>Regression Losses </a:t>
            </a:r>
          </a:p>
          <a:p>
            <a:pPr lvl="1"/>
            <a:r>
              <a:rPr lang="en-US" dirty="0"/>
              <a:t>Mean Squared Error (L2 loss)</a:t>
            </a:r>
          </a:p>
          <a:p>
            <a:pPr lvl="1"/>
            <a:r>
              <a:rPr lang="en-US" dirty="0"/>
              <a:t>Mean Absolute Error (L1 loss)</a:t>
            </a:r>
          </a:p>
          <a:p>
            <a:pPr lvl="1"/>
            <a:r>
              <a:rPr lang="en-US" dirty="0"/>
              <a:t>Huber</a:t>
            </a:r>
          </a:p>
          <a:p>
            <a:r>
              <a:rPr lang="en-US" dirty="0"/>
              <a:t>Categorical Losses</a:t>
            </a:r>
          </a:p>
          <a:p>
            <a:pPr lvl="1"/>
            <a:r>
              <a:rPr lang="en-US" dirty="0"/>
              <a:t>(Cross-Entropy) Negative log likelihood</a:t>
            </a:r>
          </a:p>
          <a:p>
            <a:pPr lvl="1"/>
            <a:r>
              <a:rPr lang="en-US" dirty="0"/>
              <a:t>Hinge</a:t>
            </a:r>
          </a:p>
          <a:p>
            <a:pPr lvl="1"/>
            <a:endParaRPr lang="LID4096" dirty="0"/>
          </a:p>
        </p:txBody>
      </p:sp>
    </p:spTree>
    <p:extLst>
      <p:ext uri="{BB962C8B-B14F-4D97-AF65-F5344CB8AC3E}">
        <p14:creationId xmlns:p14="http://schemas.microsoft.com/office/powerpoint/2010/main" val="3974625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13BA-C86F-483D-B4DA-4E697C68E8C9}"/>
              </a:ext>
            </a:extLst>
          </p:cNvPr>
          <p:cNvSpPr>
            <a:spLocks noGrp="1"/>
          </p:cNvSpPr>
          <p:nvPr>
            <p:ph type="title"/>
          </p:nvPr>
        </p:nvSpPr>
        <p:spPr>
          <a:xfrm>
            <a:off x="700087" y="909637"/>
            <a:ext cx="5294313"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Area under the curve (AUC)</a:t>
            </a:r>
          </a:p>
        </p:txBody>
      </p:sp>
      <p:sp>
        <p:nvSpPr>
          <p:cNvPr id="12" name="Content Placeholder 11">
            <a:extLst>
              <a:ext uri="{FF2B5EF4-FFF2-40B4-BE49-F238E27FC236}">
                <a16:creationId xmlns:a16="http://schemas.microsoft.com/office/drawing/2014/main" id="{8D36BAD6-958A-4B17-873D-FF1BB6ADB7AF}"/>
              </a:ext>
            </a:extLst>
          </p:cNvPr>
          <p:cNvSpPr>
            <a:spLocks noGrp="1"/>
          </p:cNvSpPr>
          <p:nvPr>
            <p:ph sz="half" idx="1"/>
          </p:nvPr>
        </p:nvSpPr>
        <p:spPr>
          <a:xfrm>
            <a:off x="700087" y="2276474"/>
            <a:ext cx="5395913" cy="3553109"/>
          </a:xfrm>
        </p:spPr>
        <p:txBody>
          <a:bodyPr vert="horz" lIns="91440" tIns="45720" rIns="91440" bIns="45720" rtlCol="0">
            <a:normAutofit/>
          </a:bodyPr>
          <a:lstStyle/>
          <a:p>
            <a:r>
              <a:rPr lang="en-US" dirty="0"/>
              <a:t>Higher AUC = Better prediction performance</a:t>
            </a:r>
          </a:p>
          <a:p>
            <a:r>
              <a:rPr lang="en-US" dirty="0"/>
              <a:t>Utilized for Binary Classification</a:t>
            </a:r>
          </a:p>
          <a:p>
            <a:r>
              <a:rPr lang="en-US" dirty="0"/>
              <a:t>TPR = True positive rate</a:t>
            </a:r>
          </a:p>
          <a:p>
            <a:r>
              <a:rPr lang="en-US" dirty="0"/>
              <a:t>FPR = False positive rate</a:t>
            </a:r>
          </a:p>
        </p:txBody>
      </p:sp>
      <p:pic>
        <p:nvPicPr>
          <p:cNvPr id="7" name="Content Placeholder 6">
            <a:extLst>
              <a:ext uri="{FF2B5EF4-FFF2-40B4-BE49-F238E27FC236}">
                <a16:creationId xmlns:a16="http://schemas.microsoft.com/office/drawing/2014/main" id="{10F19AF8-3069-4959-96EE-78EC583477A7}"/>
              </a:ext>
            </a:extLst>
          </p:cNvPr>
          <p:cNvPicPr>
            <a:picLocks noChangeAspect="1"/>
          </p:cNvPicPr>
          <p:nvPr/>
        </p:nvPicPr>
        <p:blipFill>
          <a:blip r:embed="rId3"/>
          <a:stretch>
            <a:fillRect/>
          </a:stretch>
        </p:blipFill>
        <p:spPr>
          <a:xfrm>
            <a:off x="6515100" y="2764179"/>
            <a:ext cx="2109607" cy="499174"/>
          </a:xfrm>
          <a:prstGeom prst="rect">
            <a:avLst/>
          </a:prstGeom>
        </p:spPr>
      </p:pic>
      <p:pic>
        <p:nvPicPr>
          <p:cNvPr id="8" name="Picture 7">
            <a:extLst>
              <a:ext uri="{FF2B5EF4-FFF2-40B4-BE49-F238E27FC236}">
                <a16:creationId xmlns:a16="http://schemas.microsoft.com/office/drawing/2014/main" id="{18E9B168-A311-411E-BAAA-AB6BC3F31151}"/>
              </a:ext>
            </a:extLst>
          </p:cNvPr>
          <p:cNvPicPr>
            <a:picLocks noChangeAspect="1"/>
          </p:cNvPicPr>
          <p:nvPr/>
        </p:nvPicPr>
        <p:blipFill>
          <a:blip r:embed="rId4"/>
          <a:stretch>
            <a:fillRect/>
          </a:stretch>
        </p:blipFill>
        <p:spPr>
          <a:xfrm>
            <a:off x="6515100" y="3585088"/>
            <a:ext cx="2109607" cy="1067719"/>
          </a:xfrm>
          <a:prstGeom prst="rect">
            <a:avLst/>
          </a:prstGeom>
        </p:spPr>
      </p:pic>
      <p:pic>
        <p:nvPicPr>
          <p:cNvPr id="6" name="Content Placeholder 5">
            <a:extLst>
              <a:ext uri="{FF2B5EF4-FFF2-40B4-BE49-F238E27FC236}">
                <a16:creationId xmlns:a16="http://schemas.microsoft.com/office/drawing/2014/main" id="{C8989811-9B7C-4C94-AB6C-6C6D1C014B1D}"/>
              </a:ext>
            </a:extLst>
          </p:cNvPr>
          <p:cNvPicPr>
            <a:picLocks noGrp="1" noChangeAspect="1"/>
          </p:cNvPicPr>
          <p:nvPr>
            <p:ph sz="half" idx="2"/>
          </p:nvPr>
        </p:nvPicPr>
        <p:blipFill>
          <a:blip r:embed="rId5"/>
          <a:stretch>
            <a:fillRect/>
          </a:stretch>
        </p:blipFill>
        <p:spPr>
          <a:xfrm>
            <a:off x="8958730" y="2321964"/>
            <a:ext cx="2422060" cy="2214071"/>
          </a:xfrm>
          <a:prstGeom prst="rect">
            <a:avLst/>
          </a:prstGeom>
        </p:spPr>
      </p:pic>
    </p:spTree>
    <p:extLst>
      <p:ext uri="{BB962C8B-B14F-4D97-AF65-F5344CB8AC3E}">
        <p14:creationId xmlns:p14="http://schemas.microsoft.com/office/powerpoint/2010/main" val="19339885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E353-F504-459C-BC1C-4121D476CD36}"/>
              </a:ext>
            </a:extLst>
          </p:cNvPr>
          <p:cNvSpPr>
            <a:spLocks noGrp="1"/>
          </p:cNvSpPr>
          <p:nvPr>
            <p:ph type="title"/>
          </p:nvPr>
        </p:nvSpPr>
        <p:spPr/>
        <p:txBody>
          <a:bodyPr/>
          <a:lstStyle/>
          <a:p>
            <a:r>
              <a:rPr lang="en-US" dirty="0"/>
              <a:t>Type 1 vs Type 2 Error </a:t>
            </a:r>
            <a:endParaRPr lang="LID4096" dirty="0"/>
          </a:p>
        </p:txBody>
      </p:sp>
      <p:sp>
        <p:nvSpPr>
          <p:cNvPr id="3" name="Content Placeholder 2">
            <a:extLst>
              <a:ext uri="{FF2B5EF4-FFF2-40B4-BE49-F238E27FC236}">
                <a16:creationId xmlns:a16="http://schemas.microsoft.com/office/drawing/2014/main" id="{2220C89A-DEE6-4603-BF43-238155927349}"/>
              </a:ext>
            </a:extLst>
          </p:cNvPr>
          <p:cNvSpPr>
            <a:spLocks noGrp="1"/>
          </p:cNvSpPr>
          <p:nvPr>
            <p:ph sz="half" idx="1"/>
          </p:nvPr>
        </p:nvSpPr>
        <p:spPr/>
        <p:txBody>
          <a:bodyPr/>
          <a:lstStyle/>
          <a:p>
            <a:r>
              <a:rPr lang="en-US" dirty="0"/>
              <a:t>Type 1 (false positive): </a:t>
            </a:r>
          </a:p>
          <a:p>
            <a:pPr lvl="1"/>
            <a:r>
              <a:rPr lang="en-US" dirty="0"/>
              <a:t>Test says you have COVID, but you don’t</a:t>
            </a:r>
          </a:p>
          <a:p>
            <a:r>
              <a:rPr lang="en-US" dirty="0"/>
              <a:t>Type 2 (false negative):</a:t>
            </a:r>
          </a:p>
          <a:p>
            <a:pPr lvl="1"/>
            <a:r>
              <a:rPr lang="en-US" dirty="0"/>
              <a:t>Test says you don’t have COVID, but you do</a:t>
            </a:r>
            <a:endParaRPr lang="LID4096" dirty="0"/>
          </a:p>
        </p:txBody>
      </p:sp>
      <p:pic>
        <p:nvPicPr>
          <p:cNvPr id="2050" name="Picture 2">
            <a:extLst>
              <a:ext uri="{FF2B5EF4-FFF2-40B4-BE49-F238E27FC236}">
                <a16:creationId xmlns:a16="http://schemas.microsoft.com/office/drawing/2014/main" id="{0455E315-0CD7-45F1-BA21-2122F29A081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6917" y="2606878"/>
            <a:ext cx="5219700" cy="164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193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5C3E-0A6F-4724-B6C2-EB9BD319420B}"/>
              </a:ext>
            </a:extLst>
          </p:cNvPr>
          <p:cNvSpPr>
            <a:spLocks noGrp="1"/>
          </p:cNvSpPr>
          <p:nvPr>
            <p:ph type="title"/>
          </p:nvPr>
        </p:nvSpPr>
        <p:spPr/>
        <p:txBody>
          <a:bodyPr/>
          <a:lstStyle/>
          <a:p>
            <a:r>
              <a:rPr lang="en-US" dirty="0"/>
              <a:t>Confusion Matrix</a:t>
            </a:r>
            <a:endParaRPr lang="LID4096" dirty="0"/>
          </a:p>
        </p:txBody>
      </p:sp>
      <p:sp>
        <p:nvSpPr>
          <p:cNvPr id="3" name="Content Placeholder 2">
            <a:extLst>
              <a:ext uri="{FF2B5EF4-FFF2-40B4-BE49-F238E27FC236}">
                <a16:creationId xmlns:a16="http://schemas.microsoft.com/office/drawing/2014/main" id="{6EB8A707-C615-4DB9-9E7C-138A9F83C1C4}"/>
              </a:ext>
            </a:extLst>
          </p:cNvPr>
          <p:cNvSpPr>
            <a:spLocks noGrp="1"/>
          </p:cNvSpPr>
          <p:nvPr>
            <p:ph sz="half" idx="1"/>
          </p:nvPr>
        </p:nvSpPr>
        <p:spPr/>
        <p:txBody>
          <a:bodyPr>
            <a:normAutofit/>
          </a:bodyPr>
          <a:lstStyle/>
          <a:p>
            <a:r>
              <a:rPr lang="en-US" sz="2400" dirty="0"/>
              <a:t>Accuracy (all </a:t>
            </a:r>
            <a:r>
              <a:rPr lang="en-US" sz="2400" b="1" dirty="0"/>
              <a:t>correct</a:t>
            </a:r>
            <a:r>
              <a:rPr lang="en-US" sz="2400" dirty="0"/>
              <a:t> / all) = TP + TN / TP + TN + FP + FN</a:t>
            </a:r>
          </a:p>
          <a:p>
            <a:r>
              <a:rPr lang="en-US" sz="2400" dirty="0"/>
              <a:t>Misclassification (all </a:t>
            </a:r>
            <a:r>
              <a:rPr lang="en-US" sz="2400" b="1" dirty="0"/>
              <a:t>incorrect</a:t>
            </a:r>
            <a:r>
              <a:rPr lang="en-US" sz="2400" dirty="0"/>
              <a:t> / all) = FP + FN / TP + TN + FP + FN</a:t>
            </a:r>
          </a:p>
          <a:p>
            <a:r>
              <a:rPr lang="en-US" sz="2400" dirty="0"/>
              <a:t>Precision (</a:t>
            </a:r>
            <a:r>
              <a:rPr lang="en-US" sz="2400" b="1" dirty="0"/>
              <a:t>true</a:t>
            </a:r>
            <a:r>
              <a:rPr lang="en-US" sz="2400" dirty="0"/>
              <a:t> positives / </a:t>
            </a:r>
            <a:r>
              <a:rPr lang="en-US" sz="2400" b="1" dirty="0"/>
              <a:t>predicted</a:t>
            </a:r>
            <a:r>
              <a:rPr lang="en-US" sz="2400" dirty="0"/>
              <a:t> positives) = TP / TP + FP</a:t>
            </a:r>
          </a:p>
          <a:p>
            <a:r>
              <a:rPr lang="en-US" sz="2400" dirty="0"/>
              <a:t>Sensitivity aka Recall (</a:t>
            </a:r>
            <a:r>
              <a:rPr lang="en-US" sz="2400" b="1" dirty="0"/>
              <a:t>true</a:t>
            </a:r>
            <a:r>
              <a:rPr lang="en-US" sz="2400" dirty="0"/>
              <a:t> positives / all </a:t>
            </a:r>
            <a:r>
              <a:rPr lang="en-US" sz="2400" b="1" dirty="0"/>
              <a:t>actual</a:t>
            </a:r>
            <a:r>
              <a:rPr lang="en-US" sz="2400" dirty="0"/>
              <a:t> positives) = TP / TP + FN</a:t>
            </a:r>
          </a:p>
          <a:p>
            <a:r>
              <a:rPr lang="en-US" sz="2400" dirty="0"/>
              <a:t>Specificity (</a:t>
            </a:r>
            <a:r>
              <a:rPr lang="en-US" sz="2400" b="1" dirty="0"/>
              <a:t>true</a:t>
            </a:r>
            <a:r>
              <a:rPr lang="en-US" sz="2400" dirty="0"/>
              <a:t> negatives / all </a:t>
            </a:r>
            <a:r>
              <a:rPr lang="en-US" sz="2400" b="1" dirty="0"/>
              <a:t>actual</a:t>
            </a:r>
            <a:r>
              <a:rPr lang="en-US" sz="2400" dirty="0"/>
              <a:t> negatives) =TN / TN + FP</a:t>
            </a:r>
          </a:p>
          <a:p>
            <a:endParaRPr lang="LID4096" dirty="0"/>
          </a:p>
        </p:txBody>
      </p:sp>
      <p:sp>
        <p:nvSpPr>
          <p:cNvPr id="5" name="Content Placeholder 4">
            <a:extLst>
              <a:ext uri="{FF2B5EF4-FFF2-40B4-BE49-F238E27FC236}">
                <a16:creationId xmlns:a16="http://schemas.microsoft.com/office/drawing/2014/main" id="{BC29C140-28DC-40FD-8079-331464228B95}"/>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4209959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4141-CD2E-43EB-9956-5FFA5A1CD170}"/>
              </a:ext>
            </a:extLst>
          </p:cNvPr>
          <p:cNvSpPr>
            <a:spLocks noGrp="1"/>
          </p:cNvSpPr>
          <p:nvPr>
            <p:ph type="title"/>
          </p:nvPr>
        </p:nvSpPr>
        <p:spPr/>
        <p:txBody>
          <a:bodyPr/>
          <a:lstStyle/>
          <a:p>
            <a:r>
              <a:rPr lang="en-US" dirty="0"/>
              <a:t>Confusion Matrix</a:t>
            </a:r>
            <a:endParaRPr lang="LID4096" dirty="0"/>
          </a:p>
        </p:txBody>
      </p:sp>
      <p:pic>
        <p:nvPicPr>
          <p:cNvPr id="6" name="Content Placeholder 5">
            <a:extLst>
              <a:ext uri="{FF2B5EF4-FFF2-40B4-BE49-F238E27FC236}">
                <a16:creationId xmlns:a16="http://schemas.microsoft.com/office/drawing/2014/main" id="{629DC747-C6A6-4EA7-934C-E6CE1E31BE26}"/>
              </a:ext>
            </a:extLst>
          </p:cNvPr>
          <p:cNvPicPr>
            <a:picLocks noGrp="1" noChangeAspect="1"/>
          </p:cNvPicPr>
          <p:nvPr>
            <p:ph idx="1"/>
          </p:nvPr>
        </p:nvPicPr>
        <p:blipFill>
          <a:blip r:embed="rId3"/>
          <a:stretch>
            <a:fillRect/>
          </a:stretch>
        </p:blipFill>
        <p:spPr>
          <a:xfrm>
            <a:off x="750367" y="2293126"/>
            <a:ext cx="10691265" cy="2760246"/>
          </a:xfrm>
          <a:prstGeom prst="rect">
            <a:avLst/>
          </a:prstGeom>
        </p:spPr>
      </p:pic>
    </p:spTree>
    <p:extLst>
      <p:ext uri="{BB962C8B-B14F-4D97-AF65-F5344CB8AC3E}">
        <p14:creationId xmlns:p14="http://schemas.microsoft.com/office/powerpoint/2010/main" val="4243691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596B5-FC29-43D3-BDD3-58AB317BE026}"/>
              </a:ext>
            </a:extLst>
          </p:cNvPr>
          <p:cNvSpPr>
            <a:spLocks noGrp="1"/>
          </p:cNvSpPr>
          <p:nvPr>
            <p:ph type="title"/>
          </p:nvPr>
        </p:nvSpPr>
        <p:spPr/>
        <p:txBody>
          <a:bodyPr anchor="ctr"/>
          <a:lstStyle/>
          <a:p>
            <a:pPr algn="ctr"/>
            <a:r>
              <a:rPr lang="en-US" dirty="0"/>
              <a:t>What is data science?</a:t>
            </a:r>
            <a:endParaRPr lang="LID4096" dirty="0"/>
          </a:p>
        </p:txBody>
      </p:sp>
      <p:sp>
        <p:nvSpPr>
          <p:cNvPr id="6" name="Text Placeholder 5">
            <a:extLst>
              <a:ext uri="{FF2B5EF4-FFF2-40B4-BE49-F238E27FC236}">
                <a16:creationId xmlns:a16="http://schemas.microsoft.com/office/drawing/2014/main" id="{13E65460-181F-4AF9-9CF7-D605C23D5252}"/>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3158669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6FA05-3033-48E8-A95D-328DCBE22939}"/>
              </a:ext>
            </a:extLst>
          </p:cNvPr>
          <p:cNvSpPr>
            <a:spLocks noGrp="1"/>
          </p:cNvSpPr>
          <p:nvPr>
            <p:ph type="title"/>
          </p:nvPr>
        </p:nvSpPr>
        <p:spPr/>
        <p:txBody>
          <a:bodyPr/>
          <a:lstStyle/>
          <a:p>
            <a:r>
              <a:rPr lang="en-US" dirty="0"/>
              <a:t>Parameter Tuning</a:t>
            </a:r>
            <a:endParaRPr lang="LID4096" dirty="0"/>
          </a:p>
        </p:txBody>
      </p:sp>
      <p:sp>
        <p:nvSpPr>
          <p:cNvPr id="5" name="Content Placeholder 4">
            <a:extLst>
              <a:ext uri="{FF2B5EF4-FFF2-40B4-BE49-F238E27FC236}">
                <a16:creationId xmlns:a16="http://schemas.microsoft.com/office/drawing/2014/main" id="{0ED1C015-DABD-4437-9FDD-4AEEB69DFD4B}"/>
              </a:ext>
            </a:extLst>
          </p:cNvPr>
          <p:cNvSpPr>
            <a:spLocks noGrp="1"/>
          </p:cNvSpPr>
          <p:nvPr>
            <p:ph idx="1"/>
          </p:nvPr>
        </p:nvSpPr>
        <p:spPr/>
        <p:txBody>
          <a:bodyPr/>
          <a:lstStyle/>
          <a:p>
            <a:r>
              <a:rPr lang="en-US" dirty="0"/>
              <a:t>There are several parameters that can hold different values</a:t>
            </a:r>
          </a:p>
          <a:p>
            <a:r>
              <a:rPr lang="en-US" dirty="0"/>
              <a:t>We must decide which values are best for our model.</a:t>
            </a:r>
          </a:p>
          <a:p>
            <a:r>
              <a:rPr lang="en-US" dirty="0"/>
              <a:t>One method is grid search:</a:t>
            </a:r>
          </a:p>
          <a:p>
            <a:pPr lvl="1"/>
            <a:r>
              <a:rPr lang="en-US" dirty="0"/>
              <a:t>Take all combinations of desired parameters and test each one. Select the parameter combination that yields the highest performance value for the selected performance metric. </a:t>
            </a:r>
            <a:endParaRPr lang="LID4096" dirty="0"/>
          </a:p>
        </p:txBody>
      </p:sp>
    </p:spTree>
    <p:extLst>
      <p:ext uri="{BB962C8B-B14F-4D97-AF65-F5344CB8AC3E}">
        <p14:creationId xmlns:p14="http://schemas.microsoft.com/office/powerpoint/2010/main" val="2531920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0D0A-C531-4D9F-8A73-B8F3B5275E09}"/>
              </a:ext>
            </a:extLst>
          </p:cNvPr>
          <p:cNvSpPr>
            <a:spLocks noGrp="1"/>
          </p:cNvSpPr>
          <p:nvPr>
            <p:ph type="title"/>
          </p:nvPr>
        </p:nvSpPr>
        <p:spPr/>
        <p:txBody>
          <a:bodyPr/>
          <a:lstStyle/>
          <a:p>
            <a:r>
              <a:rPr lang="en-US" dirty="0"/>
              <a:t>Cross-Validation</a:t>
            </a:r>
            <a:endParaRPr lang="LID4096" dirty="0"/>
          </a:p>
        </p:txBody>
      </p:sp>
      <p:sp>
        <p:nvSpPr>
          <p:cNvPr id="3" name="Content Placeholder 2">
            <a:extLst>
              <a:ext uri="{FF2B5EF4-FFF2-40B4-BE49-F238E27FC236}">
                <a16:creationId xmlns:a16="http://schemas.microsoft.com/office/drawing/2014/main" id="{F76EAF73-DF63-47A5-B41A-6A15099853D8}"/>
              </a:ext>
            </a:extLst>
          </p:cNvPr>
          <p:cNvSpPr>
            <a:spLocks noGrp="1"/>
          </p:cNvSpPr>
          <p:nvPr>
            <p:ph idx="1"/>
          </p:nvPr>
        </p:nvSpPr>
        <p:spPr/>
        <p:txBody>
          <a:bodyPr/>
          <a:lstStyle/>
          <a:p>
            <a:r>
              <a:rPr lang="en-US" dirty="0"/>
              <a:t>Split data into k-splits.</a:t>
            </a:r>
          </a:p>
          <a:p>
            <a:r>
              <a:rPr lang="en-US" dirty="0"/>
              <a:t>Hold out one split as the test data and use the remaining k-1 splits as test data.</a:t>
            </a:r>
          </a:p>
          <a:p>
            <a:r>
              <a:rPr lang="en-US" dirty="0"/>
              <a:t>Record the performance metric for model</a:t>
            </a:r>
          </a:p>
          <a:p>
            <a:r>
              <a:rPr lang="en-US" dirty="0"/>
              <a:t>Repeat k times</a:t>
            </a:r>
          </a:p>
          <a:p>
            <a:r>
              <a:rPr lang="en-US"/>
              <a:t>Less </a:t>
            </a:r>
            <a:r>
              <a:rPr lang="en-US" dirty="0"/>
              <a:t>variance in performance across k models results in higher validation of model</a:t>
            </a:r>
            <a:endParaRPr lang="LID4096" dirty="0"/>
          </a:p>
        </p:txBody>
      </p:sp>
    </p:spTree>
    <p:extLst>
      <p:ext uri="{BB962C8B-B14F-4D97-AF65-F5344CB8AC3E}">
        <p14:creationId xmlns:p14="http://schemas.microsoft.com/office/powerpoint/2010/main" val="329464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1476803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LSA6</a:t>
            </a:r>
            <a:r>
              <a:rPr lang="en-US" sz="4400" dirty="0"/>
              <a:t>:  Understand the concepts associated with Data Analysis.</a:t>
            </a:r>
            <a:br>
              <a:rPr lang="en-US" sz="4400" dirty="0"/>
            </a:br>
            <a:br>
              <a:rPr lang="en-US" sz="4400" dirty="0"/>
            </a:br>
            <a:r>
              <a:rPr lang="en-US" sz="4400" b="1" dirty="0"/>
              <a:t>Outcome: </a:t>
            </a:r>
            <a:r>
              <a:rPr lang="en-US" sz="4400" dirty="0"/>
              <a:t>At the end of this learning step, students will understand data analysis concepts.</a:t>
            </a:r>
            <a:endParaRPr lang="LID4096" sz="4400" dirty="0"/>
          </a:p>
        </p:txBody>
      </p:sp>
    </p:spTree>
    <p:extLst>
      <p:ext uri="{BB962C8B-B14F-4D97-AF65-F5344CB8AC3E}">
        <p14:creationId xmlns:p14="http://schemas.microsoft.com/office/powerpoint/2010/main" val="41889208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Exploratory Data Analysis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solidFill>
                  <a:srgbClr val="292929"/>
                </a:solidFill>
                <a:latin typeface="charter"/>
              </a:rPr>
              <a:t>Investigate data sets and summarize their main characteristics</a:t>
            </a:r>
          </a:p>
          <a:p>
            <a:r>
              <a:rPr lang="en-US" dirty="0">
                <a:solidFill>
                  <a:srgbClr val="292929"/>
                </a:solidFill>
                <a:latin typeface="charter"/>
              </a:rPr>
              <a:t>Utilize statistics and data visualization methods</a:t>
            </a:r>
          </a:p>
          <a:p>
            <a:r>
              <a:rPr lang="en-US" dirty="0">
                <a:solidFill>
                  <a:srgbClr val="292929"/>
                </a:solidFill>
                <a:latin typeface="charter"/>
              </a:rPr>
              <a:t>Guides how to manipulate the data to best answer the problem you are addressing</a:t>
            </a:r>
          </a:p>
          <a:p>
            <a:r>
              <a:rPr lang="en-US" dirty="0">
                <a:solidFill>
                  <a:srgbClr val="292929"/>
                </a:solidFill>
                <a:latin typeface="charter"/>
              </a:rPr>
              <a:t>Detect outliers or anomalous events before modeling</a:t>
            </a:r>
          </a:p>
          <a:p>
            <a:endParaRPr lang="LID4096" dirty="0"/>
          </a:p>
        </p:txBody>
      </p:sp>
    </p:spTree>
    <p:extLst>
      <p:ext uri="{BB962C8B-B14F-4D97-AF65-F5344CB8AC3E}">
        <p14:creationId xmlns:p14="http://schemas.microsoft.com/office/powerpoint/2010/main" val="2606201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Why do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t>Inform assumptions</a:t>
            </a:r>
          </a:p>
          <a:p>
            <a:r>
              <a:rPr lang="en-US" dirty="0"/>
              <a:t>Identify obvious patterns, outliers, and variable relationships</a:t>
            </a:r>
          </a:p>
          <a:p>
            <a:r>
              <a:rPr lang="en-US" dirty="0"/>
              <a:t>Confirms you have the right data you need for the problem</a:t>
            </a:r>
          </a:p>
          <a:p>
            <a:r>
              <a:rPr lang="en-US" dirty="0"/>
              <a:t>Identify models not correct for the problem</a:t>
            </a:r>
          </a:p>
          <a:p>
            <a:endParaRPr lang="LID4096" dirty="0"/>
          </a:p>
        </p:txBody>
      </p:sp>
    </p:spTree>
    <p:extLst>
      <p:ext uri="{BB962C8B-B14F-4D97-AF65-F5344CB8AC3E}">
        <p14:creationId xmlns:p14="http://schemas.microsoft.com/office/powerpoint/2010/main" val="2914798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358D-3E79-4563-934F-1B6266DCEE45}"/>
              </a:ext>
            </a:extLst>
          </p:cNvPr>
          <p:cNvSpPr>
            <a:spLocks noGrp="1"/>
          </p:cNvSpPr>
          <p:nvPr>
            <p:ph type="title"/>
          </p:nvPr>
        </p:nvSpPr>
        <p:spPr/>
        <p:txBody>
          <a:bodyPr/>
          <a:lstStyle/>
          <a:p>
            <a:r>
              <a:rPr lang="en-US" dirty="0"/>
              <a:t>Four types of EDA</a:t>
            </a:r>
            <a:endParaRPr lang="LID4096" dirty="0"/>
          </a:p>
        </p:txBody>
      </p:sp>
      <p:sp>
        <p:nvSpPr>
          <p:cNvPr id="3" name="Content Placeholder 2">
            <a:extLst>
              <a:ext uri="{FF2B5EF4-FFF2-40B4-BE49-F238E27FC236}">
                <a16:creationId xmlns:a16="http://schemas.microsoft.com/office/drawing/2014/main" id="{6B03E328-2119-44CD-B7A4-0BCFCDF10BA5}"/>
              </a:ext>
            </a:extLst>
          </p:cNvPr>
          <p:cNvSpPr>
            <a:spLocks noGrp="1"/>
          </p:cNvSpPr>
          <p:nvPr>
            <p:ph idx="1"/>
          </p:nvPr>
        </p:nvSpPr>
        <p:spPr/>
        <p:txBody>
          <a:bodyPr/>
          <a:lstStyle/>
          <a:p>
            <a:r>
              <a:rPr lang="en-US" dirty="0"/>
              <a:t>Univariate non-graphical</a:t>
            </a:r>
          </a:p>
          <a:p>
            <a:r>
              <a:rPr lang="en-US" dirty="0"/>
              <a:t>Univariate graphical</a:t>
            </a:r>
          </a:p>
          <a:p>
            <a:r>
              <a:rPr lang="en-US" dirty="0"/>
              <a:t>Multivariate nongraphical</a:t>
            </a:r>
          </a:p>
          <a:p>
            <a:r>
              <a:rPr lang="en-US" dirty="0"/>
              <a:t>Multivariate graphical</a:t>
            </a:r>
          </a:p>
        </p:txBody>
      </p:sp>
    </p:spTree>
    <p:extLst>
      <p:ext uri="{BB962C8B-B14F-4D97-AF65-F5344CB8AC3E}">
        <p14:creationId xmlns:p14="http://schemas.microsoft.com/office/powerpoint/2010/main" val="3419652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Describes the data using mean, median, min, max, quartiles, standard deviation.</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67851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Histogram</a:t>
            </a:r>
          </a:p>
          <a:p>
            <a:r>
              <a:rPr lang="en-US" dirty="0"/>
              <a:t>Box plot</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972876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Looks at correlation or relationships</a:t>
            </a:r>
          </a:p>
          <a:p>
            <a:r>
              <a:rPr lang="en-US" dirty="0"/>
              <a:t>Typically, correlation and covariance.</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129770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6F0E19-655D-4AC5-BA50-352D5C124C3C}"/>
              </a:ext>
            </a:extLst>
          </p:cNvPr>
          <p:cNvSpPr>
            <a:spLocks noGrp="1"/>
          </p:cNvSpPr>
          <p:nvPr>
            <p:ph type="title"/>
          </p:nvPr>
        </p:nvSpPr>
        <p:spPr>
          <a:xfrm>
            <a:off x="838200" y="1561457"/>
            <a:ext cx="10515600" cy="2852737"/>
          </a:xfrm>
        </p:spPr>
        <p:txBody>
          <a:bodyPr anchor="ctr"/>
          <a:lstStyle/>
          <a:p>
            <a:pPr algn="ctr"/>
            <a:r>
              <a:rPr lang="en-US" dirty="0"/>
              <a:t>Data Science is the study of the generalizable extraction of knowledge from data.</a:t>
            </a:r>
            <a:r>
              <a:rPr lang="en-US" baseline="30000" dirty="0"/>
              <a:t>[1]</a:t>
            </a:r>
            <a:endParaRPr lang="LID4096" dirty="0"/>
          </a:p>
        </p:txBody>
      </p:sp>
      <p:sp>
        <p:nvSpPr>
          <p:cNvPr id="7" name="Footer Placeholder 6">
            <a:extLst>
              <a:ext uri="{FF2B5EF4-FFF2-40B4-BE49-F238E27FC236}">
                <a16:creationId xmlns:a16="http://schemas.microsoft.com/office/drawing/2014/main" id="{3D4F2F87-5DFB-4911-8ADC-2581F2B1562A}"/>
              </a:ext>
            </a:extLst>
          </p:cNvPr>
          <p:cNvSpPr>
            <a:spLocks noGrp="1"/>
          </p:cNvSpPr>
          <p:nvPr>
            <p:ph type="ftr" sz="quarter" idx="11"/>
          </p:nvPr>
        </p:nvSpPr>
        <p:spPr>
          <a:xfrm>
            <a:off x="838200" y="6356350"/>
            <a:ext cx="10515600" cy="365125"/>
          </a:xfrm>
        </p:spPr>
        <p:txBody>
          <a:bodyPr/>
          <a:lstStyle/>
          <a:p>
            <a:pPr algn="l"/>
            <a:r>
              <a:rPr lang="en-US" dirty="0"/>
              <a:t>1. Dhar, V. (2013). Data science and prediction. Communications of the ACM, 56(12), 64-73.</a:t>
            </a:r>
            <a:endParaRPr lang="LID4096" dirty="0"/>
          </a:p>
        </p:txBody>
      </p:sp>
    </p:spTree>
    <p:extLst>
      <p:ext uri="{BB962C8B-B14F-4D97-AF65-F5344CB8AC3E}">
        <p14:creationId xmlns:p14="http://schemas.microsoft.com/office/powerpoint/2010/main" val="2409189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Utilizes graphics to display relationships between multiple variables or data sets</a:t>
            </a:r>
          </a:p>
          <a:p>
            <a:r>
              <a:rPr lang="en-US" dirty="0"/>
              <a:t>Scatter Plot</a:t>
            </a:r>
          </a:p>
          <a:p>
            <a:r>
              <a:rPr lang="en-US" dirty="0"/>
              <a:t>Multivariate bar plot or histogram</a:t>
            </a:r>
          </a:p>
          <a:p>
            <a:r>
              <a:rPr lang="en-US" dirty="0"/>
              <a:t>Heat map</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35118365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LSA7</a:t>
            </a:r>
            <a:r>
              <a:rPr lang="en-US" sz="4400" dirty="0"/>
              <a:t>:  Understand the concepts associated with Data Visualization.</a:t>
            </a:r>
            <a:br>
              <a:rPr lang="en-US" sz="4400" dirty="0"/>
            </a:br>
            <a:br>
              <a:rPr lang="en-US" sz="4400" dirty="0"/>
            </a:br>
            <a:r>
              <a:rPr lang="en-US" sz="4400" b="1" dirty="0"/>
              <a:t>Outcome: </a:t>
            </a:r>
            <a:r>
              <a:rPr lang="en-US" sz="4400" dirty="0"/>
              <a:t>At the end of this learning step, students will identify data visualization concepts and create data visualizations.</a:t>
            </a:r>
            <a:endParaRPr lang="LID4096" sz="4400" dirty="0"/>
          </a:p>
        </p:txBody>
      </p:sp>
    </p:spTree>
    <p:extLst>
      <p:ext uri="{BB962C8B-B14F-4D97-AF65-F5344CB8AC3E}">
        <p14:creationId xmlns:p14="http://schemas.microsoft.com/office/powerpoint/2010/main" val="339283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ADA-4DD0-40C4-BF39-9D404BE389F9}"/>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E0DFBC9B-97E4-4F9A-99F7-EF786315DCB9}"/>
              </a:ext>
            </a:extLst>
          </p:cNvPr>
          <p:cNvSpPr>
            <a:spLocks noGrp="1"/>
          </p:cNvSpPr>
          <p:nvPr>
            <p:ph idx="1"/>
          </p:nvPr>
        </p:nvSpPr>
        <p:spPr/>
        <p:txBody>
          <a:bodyPr>
            <a:normAutofit/>
          </a:bodyPr>
          <a:lstStyle/>
          <a:p>
            <a:r>
              <a:rPr lang="en-US" dirty="0"/>
              <a:t>Scatter Plot</a:t>
            </a:r>
          </a:p>
          <a:p>
            <a:r>
              <a:rPr lang="en-US" dirty="0"/>
              <a:t>Line Plot</a:t>
            </a:r>
          </a:p>
          <a:p>
            <a:r>
              <a:rPr lang="en-US" dirty="0"/>
              <a:t>Histogram</a:t>
            </a:r>
          </a:p>
          <a:p>
            <a:r>
              <a:rPr lang="en-US" dirty="0"/>
              <a:t>Bar Plot</a:t>
            </a:r>
          </a:p>
          <a:p>
            <a:r>
              <a:rPr lang="en-US" dirty="0"/>
              <a:t>Contour Plot</a:t>
            </a:r>
          </a:p>
          <a:p>
            <a:r>
              <a:rPr lang="en-US" dirty="0"/>
              <a:t>Facets</a:t>
            </a:r>
          </a:p>
          <a:p>
            <a:endParaRPr lang="LID4096" dirty="0"/>
          </a:p>
        </p:txBody>
      </p:sp>
    </p:spTree>
    <p:extLst>
      <p:ext uri="{BB962C8B-B14F-4D97-AF65-F5344CB8AC3E}">
        <p14:creationId xmlns:p14="http://schemas.microsoft.com/office/powerpoint/2010/main" val="486745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What is a graphic?</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idx="1"/>
          </p:nvPr>
        </p:nvSpPr>
        <p:spPr/>
        <p:txBody>
          <a:bodyPr/>
          <a:lstStyle/>
          <a:p>
            <a:pPr marL="0" indent="0">
              <a:buNone/>
            </a:pPr>
            <a:r>
              <a:rPr lang="en-US" dirty="0"/>
              <a:t>Common statistical plots:</a:t>
            </a:r>
          </a:p>
          <a:p>
            <a:pPr lvl="1"/>
            <a:r>
              <a:rPr lang="en-US" dirty="0"/>
              <a:t>Scatter plot</a:t>
            </a:r>
          </a:p>
          <a:p>
            <a:pPr lvl="1"/>
            <a:r>
              <a:rPr lang="en-US" dirty="0"/>
              <a:t>Line plot</a:t>
            </a:r>
          </a:p>
          <a:p>
            <a:pPr lvl="1"/>
            <a:r>
              <a:rPr lang="en-US" dirty="0"/>
              <a:t>Box plot</a:t>
            </a:r>
          </a:p>
          <a:p>
            <a:pPr lvl="1"/>
            <a:r>
              <a:rPr lang="en-US" dirty="0"/>
              <a:t>Histogram</a:t>
            </a:r>
          </a:p>
          <a:p>
            <a:pPr lvl="1"/>
            <a:r>
              <a:rPr lang="en-US" dirty="0"/>
              <a:t>Bar plot</a:t>
            </a:r>
          </a:p>
        </p:txBody>
      </p:sp>
    </p:spTree>
    <p:extLst>
      <p:ext uri="{BB962C8B-B14F-4D97-AF65-F5344CB8AC3E}">
        <p14:creationId xmlns:p14="http://schemas.microsoft.com/office/powerpoint/2010/main" val="16149131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What are the common elements of a graphic?</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idx="1"/>
          </p:nvPr>
        </p:nvSpPr>
        <p:spPr/>
        <p:txBody>
          <a:bodyPr/>
          <a:lstStyle/>
          <a:p>
            <a:r>
              <a:rPr lang="en-US" dirty="0"/>
              <a:t>Some type of data</a:t>
            </a:r>
          </a:p>
          <a:p>
            <a:r>
              <a:rPr lang="en-US" dirty="0"/>
              <a:t>Maps data to aspects of  the plot </a:t>
            </a:r>
          </a:p>
          <a:p>
            <a:r>
              <a:rPr lang="en-US" dirty="0"/>
              <a:t>Geometric in nature</a:t>
            </a:r>
          </a:p>
          <a:p>
            <a:r>
              <a:rPr lang="en-US" dirty="0"/>
              <a:t>Statistical transformation</a:t>
            </a:r>
          </a:p>
          <a:p>
            <a:r>
              <a:rPr lang="en-US" dirty="0"/>
              <a:t>Coordinate systems</a:t>
            </a:r>
          </a:p>
        </p:txBody>
      </p:sp>
    </p:spTree>
    <p:extLst>
      <p:ext uri="{BB962C8B-B14F-4D97-AF65-F5344CB8AC3E}">
        <p14:creationId xmlns:p14="http://schemas.microsoft.com/office/powerpoint/2010/main" val="16514418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fontScale="92500" lnSpcReduction="10000"/>
          </a:bodyPr>
          <a:lstStyle/>
          <a:p>
            <a:r>
              <a:rPr lang="en-US" dirty="0"/>
              <a:t>Scatter Plot</a:t>
            </a:r>
          </a:p>
          <a:p>
            <a:pPr lvl="1"/>
            <a:r>
              <a:rPr lang="en-US" dirty="0"/>
              <a:t>Maps variables to x-axis and y-axis</a:t>
            </a:r>
          </a:p>
          <a:p>
            <a:pPr lvl="1"/>
            <a:r>
              <a:rPr lang="en-US" dirty="0"/>
              <a:t>Uses points to represent each observation</a:t>
            </a:r>
          </a:p>
          <a:p>
            <a:r>
              <a:rPr lang="en-US" dirty="0"/>
              <a:t>Line Plot</a:t>
            </a:r>
          </a:p>
          <a:p>
            <a:pPr lvl="1"/>
            <a:r>
              <a:rPr lang="en-US" dirty="0"/>
              <a:t>Maps variables to x-axis and y-axis</a:t>
            </a:r>
          </a:p>
          <a:p>
            <a:pPr lvl="1"/>
            <a:r>
              <a:rPr lang="en-US" dirty="0"/>
              <a:t>Uses lines to connect each observation</a:t>
            </a:r>
          </a:p>
          <a:p>
            <a:r>
              <a:rPr lang="en-US" dirty="0"/>
              <a:t>Histogram</a:t>
            </a:r>
          </a:p>
          <a:p>
            <a:pPr lvl="1"/>
            <a:r>
              <a:rPr lang="en-US" dirty="0"/>
              <a:t>Maps bins to x-axis and frequencies to y-axis</a:t>
            </a:r>
          </a:p>
          <a:p>
            <a:pPr lvl="1"/>
            <a:r>
              <a:rPr lang="en-US" dirty="0"/>
              <a:t>Uses bars to represent bin frequency</a:t>
            </a:r>
          </a:p>
          <a:p>
            <a:pPr marL="457200" lvl="1" indent="0">
              <a:buNone/>
            </a:pPr>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normAutofit fontScale="92500" lnSpcReduction="10000"/>
          </a:bodyPr>
          <a:lstStyle/>
          <a:p>
            <a:r>
              <a:rPr lang="en-US" dirty="0"/>
              <a:t>Bar Plot</a:t>
            </a:r>
          </a:p>
          <a:p>
            <a:pPr lvl="1"/>
            <a:r>
              <a:rPr lang="en-US" dirty="0"/>
              <a:t>Maps categorical variable to x-axis and counts to y-axis</a:t>
            </a:r>
          </a:p>
          <a:p>
            <a:pPr lvl="1"/>
            <a:r>
              <a:rPr lang="en-US" dirty="0"/>
              <a:t>Uses bars to represent category frequency</a:t>
            </a:r>
          </a:p>
          <a:p>
            <a:r>
              <a:rPr lang="en-US" dirty="0"/>
              <a:t>Box Plot</a:t>
            </a:r>
          </a:p>
          <a:p>
            <a:pPr lvl="1"/>
            <a:r>
              <a:rPr lang="en-US" dirty="0"/>
              <a:t>Maps 5-number summary ( min, lower-hinge, median, upper-hinge, max) to y-axis</a:t>
            </a:r>
          </a:p>
          <a:p>
            <a:pPr lvl="1"/>
            <a:r>
              <a:rPr lang="en-US" dirty="0"/>
              <a:t>Uses shapes to represent values (box and whiskers)</a:t>
            </a:r>
          </a:p>
          <a:p>
            <a:endParaRPr lang="LID4096" dirty="0"/>
          </a:p>
        </p:txBody>
      </p:sp>
    </p:spTree>
    <p:extLst>
      <p:ext uri="{BB962C8B-B14F-4D97-AF65-F5344CB8AC3E}">
        <p14:creationId xmlns:p14="http://schemas.microsoft.com/office/powerpoint/2010/main" val="26163933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a:bodyPr>
          <a:lstStyle/>
          <a:p>
            <a:r>
              <a:rPr lang="en-US" dirty="0"/>
              <a:t>Contour Plot</a:t>
            </a:r>
          </a:p>
          <a:p>
            <a:pPr lvl="1"/>
            <a:r>
              <a:rPr lang="en-US" dirty="0"/>
              <a:t>Maps three-dimensional surface to a two-dimensional surface</a:t>
            </a:r>
          </a:p>
          <a:p>
            <a:pPr lvl="1"/>
            <a:r>
              <a:rPr lang="en-US" dirty="0"/>
              <a:t>Maps variables to x-axis and y-axis</a:t>
            </a:r>
          </a:p>
          <a:p>
            <a:pPr lvl="1"/>
            <a:r>
              <a:rPr lang="en-US" dirty="0"/>
              <a:t>Uses contour lines to connect points of same response value</a:t>
            </a:r>
          </a:p>
          <a:p>
            <a:pPr lvl="1"/>
            <a:r>
              <a:rPr lang="en-US" dirty="0"/>
              <a:t>Color bands between contours to represent range of values</a:t>
            </a:r>
          </a:p>
          <a:p>
            <a:pPr lvl="1"/>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lstStyle/>
          <a:p>
            <a:r>
              <a:rPr lang="en-US" dirty="0"/>
              <a:t>Facets</a:t>
            </a:r>
          </a:p>
          <a:p>
            <a:pPr lvl="1"/>
            <a:r>
              <a:rPr lang="en-US" dirty="0"/>
              <a:t>Matrix of two-dimensional graphs partitioned by a third variable</a:t>
            </a:r>
          </a:p>
        </p:txBody>
      </p:sp>
    </p:spTree>
    <p:extLst>
      <p:ext uri="{BB962C8B-B14F-4D97-AF65-F5344CB8AC3E}">
        <p14:creationId xmlns:p14="http://schemas.microsoft.com/office/powerpoint/2010/main" val="3556042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FE52-9F00-407A-9DB1-CF187CB736EC}"/>
              </a:ext>
            </a:extLst>
          </p:cNvPr>
          <p:cNvSpPr>
            <a:spLocks noGrp="1"/>
          </p:cNvSpPr>
          <p:nvPr>
            <p:ph type="title"/>
          </p:nvPr>
        </p:nvSpPr>
        <p:spPr/>
        <p:txBody>
          <a:bodyPr/>
          <a:lstStyle/>
          <a:p>
            <a:r>
              <a:rPr lang="en-US" dirty="0"/>
              <a:t>Why use visuals?</a:t>
            </a:r>
            <a:endParaRPr lang="LID4096" dirty="0"/>
          </a:p>
        </p:txBody>
      </p:sp>
      <p:sp>
        <p:nvSpPr>
          <p:cNvPr id="3" name="Content Placeholder 2">
            <a:extLst>
              <a:ext uri="{FF2B5EF4-FFF2-40B4-BE49-F238E27FC236}">
                <a16:creationId xmlns:a16="http://schemas.microsoft.com/office/drawing/2014/main" id="{E89185CE-E00C-4F2D-BAB8-A13AF0B275BA}"/>
              </a:ext>
            </a:extLst>
          </p:cNvPr>
          <p:cNvSpPr>
            <a:spLocks noGrp="1"/>
          </p:cNvSpPr>
          <p:nvPr>
            <p:ph sz="half" idx="1"/>
          </p:nvPr>
        </p:nvSpPr>
        <p:spPr/>
        <p:txBody>
          <a:bodyPr/>
          <a:lstStyle/>
          <a:p>
            <a:r>
              <a:rPr lang="en-US" dirty="0"/>
              <a:t>Easier to interpret</a:t>
            </a:r>
          </a:p>
          <a:p>
            <a:r>
              <a:rPr lang="en-US" dirty="0"/>
              <a:t>Layers allow for flexibility in the amount of information displayed</a:t>
            </a:r>
          </a:p>
          <a:p>
            <a:r>
              <a:rPr lang="en-US" dirty="0"/>
              <a:t>Wow factor for customers</a:t>
            </a:r>
            <a:endParaRPr lang="LID4096" dirty="0"/>
          </a:p>
        </p:txBody>
      </p:sp>
      <p:sp>
        <p:nvSpPr>
          <p:cNvPr id="4" name="Content Placeholder 3">
            <a:extLst>
              <a:ext uri="{FF2B5EF4-FFF2-40B4-BE49-F238E27FC236}">
                <a16:creationId xmlns:a16="http://schemas.microsoft.com/office/drawing/2014/main" id="{4C4C7C64-56D4-4C6A-9253-7A9D6E3C8822}"/>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42368142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CFED-DC29-4F51-ADD1-3B2362233A1A}"/>
              </a:ext>
            </a:extLst>
          </p:cNvPr>
          <p:cNvSpPr>
            <a:spLocks noGrp="1"/>
          </p:cNvSpPr>
          <p:nvPr>
            <p:ph type="title"/>
          </p:nvPr>
        </p:nvSpPr>
        <p:spPr/>
        <p:txBody>
          <a:bodyPr/>
          <a:lstStyle/>
          <a:p>
            <a:r>
              <a:rPr lang="en-US" dirty="0"/>
              <a:t>Python packages for Visualization</a:t>
            </a:r>
            <a:endParaRPr lang="LID4096" dirty="0"/>
          </a:p>
        </p:txBody>
      </p:sp>
      <p:sp>
        <p:nvSpPr>
          <p:cNvPr id="3" name="Content Placeholder 2">
            <a:extLst>
              <a:ext uri="{FF2B5EF4-FFF2-40B4-BE49-F238E27FC236}">
                <a16:creationId xmlns:a16="http://schemas.microsoft.com/office/drawing/2014/main" id="{C7986C1A-1224-4435-ACB0-03F0AC1E3850}"/>
              </a:ext>
            </a:extLst>
          </p:cNvPr>
          <p:cNvSpPr>
            <a:spLocks noGrp="1"/>
          </p:cNvSpPr>
          <p:nvPr>
            <p:ph idx="1"/>
          </p:nvPr>
        </p:nvSpPr>
        <p:spPr/>
        <p:txBody>
          <a:bodyPr/>
          <a:lstStyle/>
          <a:p>
            <a:r>
              <a:rPr lang="en-US" dirty="0"/>
              <a:t>Matplotlib</a:t>
            </a:r>
          </a:p>
          <a:p>
            <a:r>
              <a:rPr lang="en-US" dirty="0"/>
              <a:t>Seaborn</a:t>
            </a:r>
          </a:p>
          <a:p>
            <a:r>
              <a:rPr lang="en-US" dirty="0" err="1"/>
              <a:t>Plotly</a:t>
            </a:r>
            <a:endParaRPr lang="LID4096" dirty="0"/>
          </a:p>
        </p:txBody>
      </p:sp>
    </p:spTree>
    <p:extLst>
      <p:ext uri="{BB962C8B-B14F-4D97-AF65-F5344CB8AC3E}">
        <p14:creationId xmlns:p14="http://schemas.microsoft.com/office/powerpoint/2010/main" val="24182208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6548-6B19-4A85-AACD-3AF1065DDC3E}"/>
              </a:ext>
            </a:extLst>
          </p:cNvPr>
          <p:cNvSpPr>
            <a:spLocks noGrp="1"/>
          </p:cNvSpPr>
          <p:nvPr>
            <p:ph type="title"/>
          </p:nvPr>
        </p:nvSpPr>
        <p:spPr/>
        <p:txBody>
          <a:bodyPr/>
          <a:lstStyle/>
          <a:p>
            <a:r>
              <a:rPr lang="en-US" dirty="0"/>
              <a:t>Application for Data Visualization</a:t>
            </a:r>
            <a:endParaRPr lang="LID4096" dirty="0"/>
          </a:p>
        </p:txBody>
      </p:sp>
      <p:sp>
        <p:nvSpPr>
          <p:cNvPr id="3" name="Content Placeholder 2">
            <a:extLst>
              <a:ext uri="{FF2B5EF4-FFF2-40B4-BE49-F238E27FC236}">
                <a16:creationId xmlns:a16="http://schemas.microsoft.com/office/drawing/2014/main" id="{D4B7343C-A2A8-42A3-91EE-8C96300768A0}"/>
              </a:ext>
            </a:extLst>
          </p:cNvPr>
          <p:cNvSpPr>
            <a:spLocks noGrp="1"/>
          </p:cNvSpPr>
          <p:nvPr>
            <p:ph idx="1"/>
          </p:nvPr>
        </p:nvSpPr>
        <p:spPr/>
        <p:txBody>
          <a:bodyPr/>
          <a:lstStyle/>
          <a:p>
            <a:r>
              <a:rPr lang="en-US" dirty="0"/>
              <a:t>Exploratory Data Analysis</a:t>
            </a:r>
          </a:p>
          <a:p>
            <a:r>
              <a:rPr lang="en-US" dirty="0"/>
              <a:t>Present results</a:t>
            </a:r>
          </a:p>
          <a:p>
            <a:r>
              <a:rPr lang="en-US" dirty="0"/>
              <a:t>Interactive user application</a:t>
            </a:r>
            <a:endParaRPr lang="LID4096" dirty="0"/>
          </a:p>
        </p:txBody>
      </p:sp>
    </p:spTree>
    <p:extLst>
      <p:ext uri="{BB962C8B-B14F-4D97-AF65-F5344CB8AC3E}">
        <p14:creationId xmlns:p14="http://schemas.microsoft.com/office/powerpoint/2010/main" val="1477472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1767-4346-4C95-AC14-9C1F0BFD2ED0}"/>
              </a:ext>
            </a:extLst>
          </p:cNvPr>
          <p:cNvSpPr>
            <a:spLocks noGrp="1"/>
          </p:cNvSpPr>
          <p:nvPr>
            <p:ph type="title"/>
          </p:nvPr>
        </p:nvSpPr>
        <p:spPr/>
        <p:txBody>
          <a:bodyPr/>
          <a:lstStyle/>
          <a:p>
            <a:endParaRPr lang="LID4096"/>
          </a:p>
        </p:txBody>
      </p:sp>
      <p:pic>
        <p:nvPicPr>
          <p:cNvPr id="4" name="Content Placeholder 3">
            <a:extLst>
              <a:ext uri="{FF2B5EF4-FFF2-40B4-BE49-F238E27FC236}">
                <a16:creationId xmlns:a16="http://schemas.microsoft.com/office/drawing/2014/main" id="{555829C3-AAF9-4A70-AE6C-308AE6563B4C}"/>
              </a:ext>
            </a:extLst>
          </p:cNvPr>
          <p:cNvPicPr>
            <a:picLocks noGrp="1" noChangeAspect="1"/>
          </p:cNvPicPr>
          <p:nvPr>
            <p:ph idx="1"/>
          </p:nvPr>
        </p:nvPicPr>
        <p:blipFill>
          <a:blip r:embed="rId2"/>
          <a:stretch>
            <a:fillRect/>
          </a:stretch>
        </p:blipFill>
        <p:spPr>
          <a:xfrm>
            <a:off x="3667898" y="0"/>
            <a:ext cx="4856204" cy="6864978"/>
          </a:xfrm>
          <a:prstGeom prst="rect">
            <a:avLst/>
          </a:prstGeom>
        </p:spPr>
      </p:pic>
    </p:spTree>
    <p:extLst>
      <p:ext uri="{BB962C8B-B14F-4D97-AF65-F5344CB8AC3E}">
        <p14:creationId xmlns:p14="http://schemas.microsoft.com/office/powerpoint/2010/main" val="2883684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LSA4</a:t>
            </a:r>
            <a:r>
              <a:rPr lang="en-US" sz="4400" dirty="0"/>
              <a:t>: Demonstrate the ability to solve statistical and data processing problems.</a:t>
            </a:r>
            <a:br>
              <a:rPr lang="en-US" sz="4400" dirty="0"/>
            </a:br>
            <a:br>
              <a:rPr lang="en-US" sz="4400" dirty="0"/>
            </a:br>
            <a:r>
              <a:rPr lang="en-US" sz="4400" b="1" dirty="0"/>
              <a:t>Outcome: </a:t>
            </a:r>
            <a:r>
              <a:rPr lang="en-US" sz="4400" dirty="0"/>
              <a:t>At the end of this learning step, students will solve statistical and data processing problems.</a:t>
            </a:r>
            <a:endParaRPr lang="LID4096" sz="4400" dirty="0"/>
          </a:p>
        </p:txBody>
      </p:sp>
    </p:spTree>
    <p:extLst>
      <p:ext uri="{BB962C8B-B14F-4D97-AF65-F5344CB8AC3E}">
        <p14:creationId xmlns:p14="http://schemas.microsoft.com/office/powerpoint/2010/main" val="42852720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4209148"/>
          </a:xfrm>
        </p:spPr>
        <p:txBody>
          <a:bodyPr anchor="ctr">
            <a:normAutofit fontScale="90000"/>
          </a:bodyPr>
          <a:lstStyle/>
          <a:p>
            <a:pPr algn="ctr"/>
            <a:r>
              <a:rPr lang="en-US" sz="4400" b="1" dirty="0"/>
              <a:t>LSA8</a:t>
            </a:r>
            <a:r>
              <a:rPr lang="en-US" sz="4400" dirty="0"/>
              <a:t>:   Demonstrate the ability use metrics,</a:t>
            </a:r>
            <a:br>
              <a:rPr lang="en-US" sz="4400" dirty="0"/>
            </a:br>
            <a:r>
              <a:rPr lang="en-US" sz="4400" dirty="0"/>
              <a:t>data analysis and visualization techniques to</a:t>
            </a:r>
            <a:br>
              <a:rPr lang="en-US" sz="4400" dirty="0"/>
            </a:br>
            <a:r>
              <a:rPr lang="en-US" sz="4400" dirty="0"/>
              <a:t>understand data</a:t>
            </a:r>
            <a:br>
              <a:rPr lang="en-US" sz="4400" dirty="0"/>
            </a:br>
            <a:br>
              <a:rPr lang="en-US" sz="4400" dirty="0"/>
            </a:br>
            <a:r>
              <a:rPr lang="en-US" sz="4400" b="1" dirty="0"/>
              <a:t>Outcome: </a:t>
            </a:r>
            <a:r>
              <a:rPr lang="en-US" sz="4400" dirty="0"/>
              <a:t>At the end of this learning step, students will use metrics and visualization to analyze data.</a:t>
            </a:r>
            <a:endParaRPr lang="LID4096" sz="4400" dirty="0"/>
          </a:p>
        </p:txBody>
      </p:sp>
    </p:spTree>
    <p:extLst>
      <p:ext uri="{BB962C8B-B14F-4D97-AF65-F5344CB8AC3E}">
        <p14:creationId xmlns:p14="http://schemas.microsoft.com/office/powerpoint/2010/main" val="600744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FD48F0-C7E8-40DC-9485-A12165C541E6}"/>
              </a:ext>
            </a:extLst>
          </p:cNvPr>
          <p:cNvPicPr>
            <a:picLocks noGrp="1" noChangeAspect="1"/>
          </p:cNvPicPr>
          <p:nvPr>
            <p:ph idx="1"/>
          </p:nvPr>
        </p:nvPicPr>
        <p:blipFill>
          <a:blip r:embed="rId2"/>
          <a:stretch>
            <a:fillRect/>
          </a:stretch>
        </p:blipFill>
        <p:spPr>
          <a:xfrm>
            <a:off x="2709736" y="221723"/>
            <a:ext cx="6772528" cy="6414553"/>
          </a:xfrm>
          <a:prstGeom prst="rect">
            <a:avLst/>
          </a:prstGeom>
        </p:spPr>
      </p:pic>
      <p:sp>
        <p:nvSpPr>
          <p:cNvPr id="7" name="TextBox 6">
            <a:extLst>
              <a:ext uri="{FF2B5EF4-FFF2-40B4-BE49-F238E27FC236}">
                <a16:creationId xmlns:a16="http://schemas.microsoft.com/office/drawing/2014/main" id="{56FAFED5-210B-4E36-81ED-FFC7D7FB3CB0}"/>
              </a:ext>
            </a:extLst>
          </p:cNvPr>
          <p:cNvSpPr txBox="1"/>
          <p:nvPr/>
        </p:nvSpPr>
        <p:spPr>
          <a:xfrm>
            <a:off x="5560541" y="6451610"/>
            <a:ext cx="6145210" cy="369332"/>
          </a:xfrm>
          <a:prstGeom prst="rect">
            <a:avLst/>
          </a:prstGeom>
          <a:noFill/>
        </p:spPr>
        <p:txBody>
          <a:bodyPr wrap="square" rtlCol="0">
            <a:spAutoFit/>
          </a:bodyPr>
          <a:lstStyle/>
          <a:p>
            <a:r>
              <a:rPr lang="en-US" b="0" i="0" dirty="0">
                <a:solidFill>
                  <a:srgbClr val="757575"/>
                </a:solidFill>
                <a:effectLst/>
                <a:latin typeface="sohne"/>
              </a:rPr>
              <a:t> (Drawn by Chanin Nantasenamat in collaboration with Ken Jee)</a:t>
            </a:r>
            <a:endParaRPr lang="LID4096" dirty="0"/>
          </a:p>
        </p:txBody>
      </p:sp>
    </p:spTree>
    <p:extLst>
      <p:ext uri="{BB962C8B-B14F-4D97-AF65-F5344CB8AC3E}">
        <p14:creationId xmlns:p14="http://schemas.microsoft.com/office/powerpoint/2010/main" val="25777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EA7C-2EAF-443B-9D4E-FC51AEB2F0E8}"/>
              </a:ext>
            </a:extLst>
          </p:cNvPr>
          <p:cNvSpPr>
            <a:spLocks noGrp="1"/>
          </p:cNvSpPr>
          <p:nvPr>
            <p:ph type="title"/>
          </p:nvPr>
        </p:nvSpPr>
        <p:spPr/>
        <p:txBody>
          <a:bodyPr/>
          <a:lstStyle/>
          <a:p>
            <a:r>
              <a:rPr lang="en-US" dirty="0"/>
              <a:t>Data Science Applications</a:t>
            </a:r>
            <a:endParaRPr lang="LID4096" dirty="0"/>
          </a:p>
        </p:txBody>
      </p:sp>
      <p:sp>
        <p:nvSpPr>
          <p:cNvPr id="3" name="Content Placeholder 2">
            <a:extLst>
              <a:ext uri="{FF2B5EF4-FFF2-40B4-BE49-F238E27FC236}">
                <a16:creationId xmlns:a16="http://schemas.microsoft.com/office/drawing/2014/main" id="{04CE483B-FFFA-4F27-B9BD-39674A36C48A}"/>
              </a:ext>
            </a:extLst>
          </p:cNvPr>
          <p:cNvSpPr>
            <a:spLocks noGrp="1"/>
          </p:cNvSpPr>
          <p:nvPr>
            <p:ph idx="1"/>
          </p:nvPr>
        </p:nvSpPr>
        <p:spPr/>
        <p:txBody>
          <a:bodyPr>
            <a:normAutofit fontScale="70000" lnSpcReduction="20000"/>
          </a:bodyPr>
          <a:lstStyle/>
          <a:p>
            <a:r>
              <a:rPr lang="en-US" dirty="0"/>
              <a:t>Voice Recognition</a:t>
            </a:r>
          </a:p>
          <a:p>
            <a:pPr lvl="1"/>
            <a:r>
              <a:rPr lang="en-US" dirty="0"/>
              <a:t>Siri, Google Voice, Alexa</a:t>
            </a:r>
          </a:p>
          <a:p>
            <a:r>
              <a:rPr lang="en-US" dirty="0"/>
              <a:t>Fraud detection</a:t>
            </a:r>
          </a:p>
          <a:p>
            <a:r>
              <a:rPr lang="en-US" dirty="0"/>
              <a:t>Medical Image Analysis</a:t>
            </a:r>
          </a:p>
          <a:p>
            <a:r>
              <a:rPr lang="en-US" dirty="0"/>
              <a:t>Sports</a:t>
            </a:r>
          </a:p>
          <a:p>
            <a:pPr lvl="1"/>
            <a:r>
              <a:rPr lang="en-US" dirty="0"/>
              <a:t>Find undervalued players (Think Money Ball) Liverpool did this an won the 2019 Premier League championship</a:t>
            </a:r>
          </a:p>
          <a:p>
            <a:pPr lvl="1"/>
            <a:r>
              <a:rPr lang="en-US" dirty="0"/>
              <a:t>Determine the best positions on the field or court</a:t>
            </a:r>
          </a:p>
          <a:p>
            <a:r>
              <a:rPr lang="en-US" dirty="0"/>
              <a:t>E-Commerce</a:t>
            </a:r>
          </a:p>
          <a:p>
            <a:pPr lvl="1"/>
            <a:r>
              <a:rPr lang="en-US" dirty="0"/>
              <a:t>Automated Ad placement</a:t>
            </a:r>
          </a:p>
          <a:p>
            <a:pPr lvl="1"/>
            <a:r>
              <a:rPr lang="en-US" dirty="0"/>
              <a:t>Product Recommendation</a:t>
            </a:r>
          </a:p>
          <a:p>
            <a:r>
              <a:rPr lang="en-US" dirty="0"/>
              <a:t>Social Media</a:t>
            </a:r>
          </a:p>
          <a:p>
            <a:pPr lvl="1"/>
            <a:r>
              <a:rPr lang="en-US" dirty="0"/>
              <a:t>LinkedIn recommend connections</a:t>
            </a:r>
          </a:p>
          <a:p>
            <a:pPr lvl="1"/>
            <a:r>
              <a:rPr lang="en-US" dirty="0"/>
              <a:t>Tinder recommends Matches</a:t>
            </a:r>
          </a:p>
          <a:p>
            <a:pPr lvl="1"/>
            <a:r>
              <a:rPr lang="en-US" dirty="0"/>
              <a:t>Facebook presents potential connections</a:t>
            </a:r>
            <a:endParaRPr lang="LID4096" dirty="0"/>
          </a:p>
        </p:txBody>
      </p:sp>
    </p:spTree>
    <p:extLst>
      <p:ext uri="{BB962C8B-B14F-4D97-AF65-F5344CB8AC3E}">
        <p14:creationId xmlns:p14="http://schemas.microsoft.com/office/powerpoint/2010/main" val="109896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TotalTime>
  <Words>3169</Words>
  <Application>Microsoft Office PowerPoint</Application>
  <PresentationFormat>Widescreen</PresentationFormat>
  <Paragraphs>483</Paragraphs>
  <Slides>71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71</vt:i4>
      </vt:variant>
    </vt:vector>
  </HeadingPairs>
  <TitlesOfParts>
    <vt:vector size="79" baseType="lpstr">
      <vt:lpstr>Arial</vt:lpstr>
      <vt:lpstr>Calibri</vt:lpstr>
      <vt:lpstr>Calibri Light</vt:lpstr>
      <vt:lpstr>Cambria Math</vt:lpstr>
      <vt:lpstr>charter</vt:lpstr>
      <vt:lpstr>Courier New</vt:lpstr>
      <vt:lpstr>sohne</vt:lpstr>
      <vt:lpstr>Office Theme</vt:lpstr>
      <vt:lpstr>Data Science</vt:lpstr>
      <vt:lpstr>TERMINAL LEARNING OBJECTIVE</vt:lpstr>
      <vt:lpstr>Agenda</vt:lpstr>
      <vt:lpstr>LSA1: Understanding Data Science  Outcome: At the end of this learning step, students will be able to define data science.</vt:lpstr>
      <vt:lpstr>What is data science?</vt:lpstr>
      <vt:lpstr>Data Science is the study of the generalizable extraction of knowledge from data.[1]</vt:lpstr>
      <vt:lpstr>PowerPoint Presentation</vt:lpstr>
      <vt:lpstr>PowerPoint Presentation</vt:lpstr>
      <vt:lpstr>Data Science Applications</vt:lpstr>
      <vt:lpstr>Voice Recognition</vt:lpstr>
      <vt:lpstr>Video recommendation systems</vt:lpstr>
      <vt:lpstr>E-Commerce Applications</vt:lpstr>
      <vt:lpstr>Sports – Liverpool 2019</vt:lpstr>
      <vt:lpstr> Cyber Security Applications</vt:lpstr>
      <vt:lpstr>Conclusions</vt:lpstr>
      <vt:lpstr>Questions</vt:lpstr>
      <vt:lpstr>LSA2: Understand the components of Data Science statistics.  Outcome: At the end of this learning step, students will be able to identify and define the components of data science statistics.</vt:lpstr>
      <vt:lpstr>Central Tendency</vt:lpstr>
      <vt:lpstr>Mean – average value</vt:lpstr>
      <vt:lpstr>Median – middle value</vt:lpstr>
      <vt:lpstr>MODE</vt:lpstr>
      <vt:lpstr>Quartiles</vt:lpstr>
      <vt:lpstr>Variance</vt:lpstr>
      <vt:lpstr>Standard Deviation</vt:lpstr>
      <vt:lpstr>Covariance</vt:lpstr>
      <vt:lpstr>Correlation</vt:lpstr>
      <vt:lpstr>Skewness</vt:lpstr>
      <vt:lpstr>LSA3: Understand Data Processing in Data Science.  Outcome: At the end of this learning step, students will be able to identify and define data processing techniques.</vt:lpstr>
      <vt:lpstr>What is Data Preprocessing/processing?</vt:lpstr>
      <vt:lpstr>Encoding schemes</vt:lpstr>
      <vt:lpstr>Normalization / Rescale</vt:lpstr>
      <vt:lpstr>Processing values</vt:lpstr>
      <vt:lpstr>Why do we need to Process Data?</vt:lpstr>
      <vt:lpstr>One Hot Encoding</vt:lpstr>
      <vt:lpstr>Binarization</vt:lpstr>
      <vt:lpstr>Discretization</vt:lpstr>
      <vt:lpstr>Why Transformations?</vt:lpstr>
      <vt:lpstr>Log Transform</vt:lpstr>
      <vt:lpstr>Square Root Transform</vt:lpstr>
      <vt:lpstr>Square Transform</vt:lpstr>
      <vt:lpstr>Feature enrichment</vt:lpstr>
      <vt:lpstr>Questions</vt:lpstr>
      <vt:lpstr>LSA5:  Understand Data Science Metrics and Techniques.  Outcome: At the end of this learning step, students will be able to identify, define, and apply data science metrics and techniques.</vt:lpstr>
      <vt:lpstr>Agenda</vt:lpstr>
      <vt:lpstr>Loss Functions</vt:lpstr>
      <vt:lpstr>Area under the curve (AUC)</vt:lpstr>
      <vt:lpstr>Type 1 vs Type 2 Error </vt:lpstr>
      <vt:lpstr>Confusion Matrix</vt:lpstr>
      <vt:lpstr>Confusion Matrix</vt:lpstr>
      <vt:lpstr>Parameter Tuning</vt:lpstr>
      <vt:lpstr>Cross-Validation</vt:lpstr>
      <vt:lpstr>Questions</vt:lpstr>
      <vt:lpstr>LSA6:  Understand the concepts associated with Data Analysis.  Outcome: At the end of this learning step, students will understand data analysis concepts.</vt:lpstr>
      <vt:lpstr>Exploratory Data Analysis (EDA)</vt:lpstr>
      <vt:lpstr>Why do EDA?</vt:lpstr>
      <vt:lpstr>Four types of EDA</vt:lpstr>
      <vt:lpstr>Univariate non-graphical EDA</vt:lpstr>
      <vt:lpstr>Univariate Graphical EDA</vt:lpstr>
      <vt:lpstr>Multivariate non-graphical EDA</vt:lpstr>
      <vt:lpstr>Multivariate Graphical EDA</vt:lpstr>
      <vt:lpstr>LSA7:  Understand the concepts associated with Data Visualization.  Outcome: At the end of this learning step, students will identify data visualization concepts and create data visualizations.</vt:lpstr>
      <vt:lpstr>Agenda</vt:lpstr>
      <vt:lpstr>What is a graphic?</vt:lpstr>
      <vt:lpstr>What are the common elements of a graphic?</vt:lpstr>
      <vt:lpstr>How are these plots Related?</vt:lpstr>
      <vt:lpstr>How are these plots Related?</vt:lpstr>
      <vt:lpstr>Why use visuals?</vt:lpstr>
      <vt:lpstr>Python packages for Visualization</vt:lpstr>
      <vt:lpstr>Application for Data Visualization</vt:lpstr>
      <vt:lpstr>LSA4: Demonstrate the ability to solve statistical and data processing problems.  Outcome: At the end of this learning step, students will solve statistical and data processing problems.</vt:lpstr>
      <vt:lpstr>LSA8:   Demonstrate the ability use metrics, data analysis and visualization techniques to understand data  Outcome: At the end of this learning step, students will use metrics and visualization to analyze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Noah DeMoes</dc:creator>
  <cp:lastModifiedBy>Noah DeMoes</cp:lastModifiedBy>
  <cp:revision>6</cp:revision>
  <dcterms:created xsi:type="dcterms:W3CDTF">2021-07-22T17:58:14Z</dcterms:created>
  <dcterms:modified xsi:type="dcterms:W3CDTF">2021-07-23T11:58:20Z</dcterms:modified>
</cp:coreProperties>
</file>